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501" r:id="rId2"/>
    <p:sldId id="516" r:id="rId3"/>
    <p:sldId id="304" r:id="rId4"/>
    <p:sldId id="505" r:id="rId5"/>
    <p:sldId id="509" r:id="rId6"/>
    <p:sldId id="486" r:id="rId7"/>
    <p:sldId id="485" r:id="rId8"/>
    <p:sldId id="488" r:id="rId9"/>
    <p:sldId id="504" r:id="rId10"/>
    <p:sldId id="515" r:id="rId11"/>
    <p:sldId id="511" r:id="rId12"/>
    <p:sldId id="507" r:id="rId13"/>
    <p:sldId id="491" r:id="rId14"/>
    <p:sldId id="492" r:id="rId15"/>
    <p:sldId id="427" r:id="rId16"/>
    <p:sldId id="499" r:id="rId17"/>
    <p:sldId id="512" r:id="rId18"/>
    <p:sldId id="398" r:id="rId19"/>
    <p:sldId id="495" r:id="rId20"/>
    <p:sldId id="503" r:id="rId21"/>
    <p:sldId id="517" r:id="rId22"/>
  </p:sldIdLst>
  <p:sldSz cx="9144000" cy="5143500" type="screen16x9"/>
  <p:notesSz cx="6810375" cy="9942513"/>
  <p:custDataLst>
    <p:tags r:id="rId25"/>
  </p:custDataLst>
  <p:defaultText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1A7"/>
    <a:srgbClr val="FF6600"/>
    <a:srgbClr val="5C217A"/>
    <a:srgbClr val="FFFFFF"/>
    <a:srgbClr val="F6C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8" autoAdjust="0"/>
    <p:restoredTop sz="83920" autoAdjust="0"/>
  </p:normalViewPr>
  <p:slideViewPr>
    <p:cSldViewPr snapToGrid="0" showGuides="1">
      <p:cViewPr varScale="1">
        <p:scale>
          <a:sx n="77" d="100"/>
          <a:sy n="77" d="100"/>
        </p:scale>
        <p:origin x="-960" y="-84"/>
      </p:cViewPr>
      <p:guideLst>
        <p:guide orient="horz" pos="2961"/>
        <p:guide orient="horz" pos="877"/>
        <p:guide orient="horz" pos="728"/>
        <p:guide pos="224"/>
        <p:guide pos="5536"/>
        <p:guide pos="2925"/>
        <p:guide pos="2835"/>
        <p:guide pos="672"/>
      </p:guideLst>
    </p:cSldViewPr>
  </p:slideViewPr>
  <p:outlineViewPr>
    <p:cViewPr>
      <p:scale>
        <a:sx n="33" d="100"/>
        <a:sy n="33" d="100"/>
      </p:scale>
      <p:origin x="0" y="1092"/>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CPRDGRSMPWS01\prophetaccess\MKTAct\QPR\Exits\2014\Summary%20of%20Exits%20for%20Ewan.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CPRDGRSMPWS01\prophetaccess\MKTAct\Investment%20Actuarial\At%20Retirement\2014\Roadshow%20Material\Annuity%20Pooling_v2.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CPRDGRSMPWS01\prophetaccess\MKTAct\Investment%20Actuarial\At%20Retirement\2014\Roadshow%20Material\House%20of%20Commons\Annuity%20VS%20Drawdown%20(M%20Curve)%20Modifi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CPRDGRSMPWS01\prophetaccess\MKTAct\QPR\Exits\2014\Summary%20of%20Exits%20for%20Ewa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CPRDGRSMPWS01\prophetaccess\MKTAct\QPR\Exits\2014\Summary%20of%20Exits%20for%20Ewa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CPRDGRSMPWS01\prophetaccess\MKTAct\QPR\Exits\2014\Summary%20of%20Exits%20for%20Ewa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CPRDGRSMPWS01\prophetaccess\MKTAct\Investment%20Actuarial\At%20Retirement\2014\Roadshow%20Material\House%20of%20Commons\ONS_Pop_Proj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CPRDGRSMPWS01\prophetaccess\MKTAct\Investment%20Actuarial\At%20Retirement\2014\Roadshow%20Material\House%20of%20Commons\Remaining_Healt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Data\Fiona\Individual\Income%20release\Presentations\evidence\Save%20+%204%20stage%20pla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CPRDGRSMPWS01\prophetaccess\MKTAct\Investment%20Actuarial\At%20Retirement\2014\Roadshow%20Material\House%20of%20Commons\Annuity_IR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Summary!$B$26</c:f>
              <c:strCache>
                <c:ptCount val="1"/>
                <c:pt idx="0">
                  <c:v>Cash</c:v>
                </c:pt>
              </c:strCache>
            </c:strRef>
          </c:tx>
          <c:spPr>
            <a:solidFill>
              <a:schemeClr val="accent1"/>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(Summary!$D$26,Summary!$G$26)</c:f>
              <c:numCache>
                <c:formatCode>0%</c:formatCode>
                <c:ptCount val="2"/>
                <c:pt idx="0">
                  <c:v>0.12504516595261447</c:v>
                </c:pt>
                <c:pt idx="1">
                  <c:v>0.31307031503570842</c:v>
                </c:pt>
              </c:numCache>
            </c:numRef>
          </c:val>
        </c:ser>
        <c:ser>
          <c:idx val="1"/>
          <c:order val="1"/>
          <c:tx>
            <c:strRef>
              <c:f>Summary!$B$27</c:f>
              <c:strCache>
                <c:ptCount val="1"/>
                <c:pt idx="0">
                  <c:v>Annuity</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(Summary!$D$27,Summary!$G$27)</c:f>
              <c:numCache>
                <c:formatCode>0%</c:formatCode>
                <c:ptCount val="2"/>
                <c:pt idx="0">
                  <c:v>0.72199710937903272</c:v>
                </c:pt>
                <c:pt idx="1">
                  <c:v>0.44560408891664149</c:v>
                </c:pt>
              </c:numCache>
            </c:numRef>
          </c:val>
        </c:ser>
        <c:ser>
          <c:idx val="2"/>
          <c:order val="2"/>
          <c:tx>
            <c:strRef>
              <c:f>Summary!$B$28</c:f>
              <c:strCache>
                <c:ptCount val="1"/>
                <c:pt idx="0">
                  <c:v>Drawdown</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(Summary!$D$28,Summary!$G$28)</c:f>
              <c:numCache>
                <c:formatCode>0%</c:formatCode>
                <c:ptCount val="2"/>
                <c:pt idx="0">
                  <c:v>0.15295772466835286</c:v>
                </c:pt>
                <c:pt idx="1">
                  <c:v>0.24132559604765014</c:v>
                </c:pt>
              </c:numCache>
            </c:numRef>
          </c:val>
        </c:ser>
        <c:dLbls>
          <c:showLegendKey val="0"/>
          <c:showVal val="0"/>
          <c:showCatName val="0"/>
          <c:showSerName val="0"/>
          <c:showPercent val="0"/>
          <c:showBubbleSize val="0"/>
        </c:dLbls>
        <c:gapWidth val="90"/>
        <c:overlap val="100"/>
        <c:axId val="135694592"/>
        <c:axId val="135700480"/>
      </c:barChart>
      <c:catAx>
        <c:axId val="13569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35700480"/>
        <c:crosses val="autoZero"/>
        <c:auto val="1"/>
        <c:lblAlgn val="ctr"/>
        <c:lblOffset val="100"/>
        <c:noMultiLvlLbl val="0"/>
      </c:catAx>
      <c:valAx>
        <c:axId val="135700480"/>
        <c:scaling>
          <c:orientation val="minMax"/>
        </c:scaling>
        <c:delete val="1"/>
        <c:axPos val="l"/>
        <c:numFmt formatCode="0%" sourceLinked="1"/>
        <c:majorTickMark val="none"/>
        <c:minorTickMark val="none"/>
        <c:tickLblPos val="nextTo"/>
        <c:crossAx val="1356945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Calculations_age65!$U$7</c:f>
              <c:strCache>
                <c:ptCount val="1"/>
                <c:pt idx="0">
                  <c:v>Mortality Subsidy</c:v>
                </c:pt>
              </c:strCache>
            </c:strRef>
          </c:tx>
          <c:cat>
            <c:numRef>
              <c:f>Calculations_age65!$G$8:$G$43</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Calculations_age65!$U$8:$U$43</c:f>
              <c:numCache>
                <c:formatCode>0%</c:formatCode>
                <c:ptCount val="36"/>
                <c:pt idx="0">
                  <c:v>9.8047585666065751E-2</c:v>
                </c:pt>
                <c:pt idx="1">
                  <c:v>0.10734121559375891</c:v>
                </c:pt>
                <c:pt idx="2">
                  <c:v>0.117534415712891</c:v>
                </c:pt>
                <c:pt idx="3">
                  <c:v>0.12875965163050138</c:v>
                </c:pt>
                <c:pt idx="4">
                  <c:v>0.14100932385268133</c:v>
                </c:pt>
                <c:pt idx="5">
                  <c:v>0.14679176410746633</c:v>
                </c:pt>
                <c:pt idx="6">
                  <c:v>0.15325762869354506</c:v>
                </c:pt>
                <c:pt idx="7">
                  <c:v>0.16059093082433074</c:v>
                </c:pt>
                <c:pt idx="8">
                  <c:v>0.1691416586237276</c:v>
                </c:pt>
                <c:pt idx="9">
                  <c:v>0.1794225509498486</c:v>
                </c:pt>
                <c:pt idx="10">
                  <c:v>0.19194718555095067</c:v>
                </c:pt>
                <c:pt idx="11">
                  <c:v>0.20671082090488471</c:v>
                </c:pt>
                <c:pt idx="12">
                  <c:v>0.22353475333089415</c:v>
                </c:pt>
                <c:pt idx="13">
                  <c:v>0.24229112897395758</c:v>
                </c:pt>
                <c:pt idx="14">
                  <c:v>0.26304754138945557</c:v>
                </c:pt>
                <c:pt idx="15">
                  <c:v>0.28582815051776811</c:v>
                </c:pt>
                <c:pt idx="16">
                  <c:v>0.31153987848959119</c:v>
                </c:pt>
                <c:pt idx="17">
                  <c:v>0.33807170891742905</c:v>
                </c:pt>
                <c:pt idx="18">
                  <c:v>0.3646264444573874</c:v>
                </c:pt>
                <c:pt idx="19">
                  <c:v>0.39159710665059622</c:v>
                </c:pt>
                <c:pt idx="20">
                  <c:v>0.42000292521888394</c:v>
                </c:pt>
                <c:pt idx="21">
                  <c:v>0.45088214317801018</c:v>
                </c:pt>
                <c:pt idx="22">
                  <c:v>0.48471929512029721</c:v>
                </c:pt>
                <c:pt idx="23">
                  <c:v>0.52012592413995906</c:v>
                </c:pt>
                <c:pt idx="24">
                  <c:v>0.55517549894789664</c:v>
                </c:pt>
                <c:pt idx="25">
                  <c:v>0.58824560046001384</c:v>
                </c:pt>
                <c:pt idx="26">
                  <c:v>0.62201426508899071</c:v>
                </c:pt>
                <c:pt idx="27">
                  <c:v>0.65349244892975544</c:v>
                </c:pt>
                <c:pt idx="28">
                  <c:v>0.68300308849480917</c:v>
                </c:pt>
                <c:pt idx="29">
                  <c:v>0.7107110873890492</c:v>
                </c:pt>
                <c:pt idx="30">
                  <c:v>0.73662877446937192</c:v>
                </c:pt>
                <c:pt idx="31">
                  <c:v>0.75987651700291803</c:v>
                </c:pt>
                <c:pt idx="32">
                  <c:v>0.78096943608831548</c:v>
                </c:pt>
                <c:pt idx="33">
                  <c:v>0.79987147860082131</c:v>
                </c:pt>
                <c:pt idx="34">
                  <c:v>0.8168001453542546</c:v>
                </c:pt>
                <c:pt idx="35">
                  <c:v>0.82855908301161751</c:v>
                </c:pt>
              </c:numCache>
            </c:numRef>
          </c:val>
        </c:ser>
        <c:ser>
          <c:idx val="2"/>
          <c:order val="1"/>
          <c:tx>
            <c:strRef>
              <c:f>Calculations_age65!$W$7</c:f>
              <c:strCache>
                <c:ptCount val="1"/>
                <c:pt idx="0">
                  <c:v>Capital Return</c:v>
                </c:pt>
              </c:strCache>
            </c:strRef>
          </c:tx>
          <c:cat>
            <c:numRef>
              <c:f>Calculations_age65!$G$8:$G$43</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Calculations_age65!$W$8:$W$43</c:f>
              <c:numCache>
                <c:formatCode>0%</c:formatCode>
                <c:ptCount val="36"/>
                <c:pt idx="0">
                  <c:v>0.30065080477797812</c:v>
                </c:pt>
                <c:pt idx="1">
                  <c:v>0.29755292813541373</c:v>
                </c:pt>
                <c:pt idx="2">
                  <c:v>0.29415519476236968</c:v>
                </c:pt>
                <c:pt idx="3">
                  <c:v>0.2904134494564995</c:v>
                </c:pt>
                <c:pt idx="4">
                  <c:v>0.28633022538243963</c:v>
                </c:pt>
                <c:pt idx="5">
                  <c:v>0.28440274529751136</c:v>
                </c:pt>
                <c:pt idx="6">
                  <c:v>0.28224745710215166</c:v>
                </c:pt>
                <c:pt idx="7">
                  <c:v>0.27980302305855642</c:v>
                </c:pt>
                <c:pt idx="8">
                  <c:v>0.27695278045875754</c:v>
                </c:pt>
                <c:pt idx="9">
                  <c:v>0.27352581635005052</c:v>
                </c:pt>
                <c:pt idx="10">
                  <c:v>0.26935093814968325</c:v>
                </c:pt>
                <c:pt idx="11">
                  <c:v>0.26442972636503842</c:v>
                </c:pt>
                <c:pt idx="12">
                  <c:v>0.258821748889702</c:v>
                </c:pt>
                <c:pt idx="13">
                  <c:v>0.25256962367534747</c:v>
                </c:pt>
                <c:pt idx="14">
                  <c:v>0.2456508195368482</c:v>
                </c:pt>
                <c:pt idx="15">
                  <c:v>0.23805728316074401</c:v>
                </c:pt>
                <c:pt idx="16">
                  <c:v>0.22948670717013631</c:v>
                </c:pt>
                <c:pt idx="17">
                  <c:v>0.22064276369419031</c:v>
                </c:pt>
                <c:pt idx="18">
                  <c:v>0.21179118518087095</c:v>
                </c:pt>
                <c:pt idx="19">
                  <c:v>0.20280096444980122</c:v>
                </c:pt>
                <c:pt idx="20">
                  <c:v>0.19333235826037209</c:v>
                </c:pt>
                <c:pt idx="21">
                  <c:v>0.18303928560732999</c:v>
                </c:pt>
                <c:pt idx="22">
                  <c:v>0.17176023495990098</c:v>
                </c:pt>
                <c:pt idx="23">
                  <c:v>0.15995802528668038</c:v>
                </c:pt>
                <c:pt idx="24">
                  <c:v>0.14827483368403446</c:v>
                </c:pt>
                <c:pt idx="25">
                  <c:v>0.13725146651332873</c:v>
                </c:pt>
                <c:pt idx="26">
                  <c:v>0.12599524497033643</c:v>
                </c:pt>
                <c:pt idx="27">
                  <c:v>0.11550251702341487</c:v>
                </c:pt>
                <c:pt idx="28">
                  <c:v>0.10566563716839698</c:v>
                </c:pt>
                <c:pt idx="29">
                  <c:v>9.6429637536983664E-2</c:v>
                </c:pt>
                <c:pt idx="30">
                  <c:v>8.7790408510209514E-2</c:v>
                </c:pt>
                <c:pt idx="31">
                  <c:v>8.0041160999027305E-2</c:v>
                </c:pt>
                <c:pt idx="32">
                  <c:v>7.301018797056158E-2</c:v>
                </c:pt>
                <c:pt idx="33">
                  <c:v>6.670950713305962E-2</c:v>
                </c:pt>
                <c:pt idx="34">
                  <c:v>6.1066618215248426E-2</c:v>
                </c:pt>
                <c:pt idx="35">
                  <c:v>5.7146972329460817E-2</c:v>
                </c:pt>
              </c:numCache>
            </c:numRef>
          </c:val>
        </c:ser>
        <c:ser>
          <c:idx val="1"/>
          <c:order val="2"/>
          <c:tx>
            <c:strRef>
              <c:f>Calculations_age65!$V$7</c:f>
              <c:strCache>
                <c:ptCount val="1"/>
                <c:pt idx="0">
                  <c:v>Investment Return</c:v>
                </c:pt>
              </c:strCache>
            </c:strRef>
          </c:tx>
          <c:cat>
            <c:numRef>
              <c:f>Calculations_age65!$G$8:$G$43</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Calculations_age65!$V$8:$V$43</c:f>
              <c:numCache>
                <c:formatCode>0%</c:formatCode>
                <c:ptCount val="36"/>
                <c:pt idx="0">
                  <c:v>0.60130160955595613</c:v>
                </c:pt>
                <c:pt idx="1">
                  <c:v>0.59510585627082746</c:v>
                </c:pt>
                <c:pt idx="2">
                  <c:v>0.58831038952473913</c:v>
                </c:pt>
                <c:pt idx="3">
                  <c:v>0.58082689891299888</c:v>
                </c:pt>
                <c:pt idx="4">
                  <c:v>0.57266045076487926</c:v>
                </c:pt>
                <c:pt idx="5">
                  <c:v>0.56880549059502272</c:v>
                </c:pt>
                <c:pt idx="6">
                  <c:v>0.56449491420430342</c:v>
                </c:pt>
                <c:pt idx="7">
                  <c:v>0.55960604611711284</c:v>
                </c:pt>
                <c:pt idx="8">
                  <c:v>0.55390556091751497</c:v>
                </c:pt>
                <c:pt idx="9">
                  <c:v>0.54705163270010104</c:v>
                </c:pt>
                <c:pt idx="10">
                  <c:v>0.5387018762993665</c:v>
                </c:pt>
                <c:pt idx="11">
                  <c:v>0.52885945273007695</c:v>
                </c:pt>
                <c:pt idx="12">
                  <c:v>0.51764349777940399</c:v>
                </c:pt>
                <c:pt idx="13">
                  <c:v>0.50513924735069493</c:v>
                </c:pt>
                <c:pt idx="14">
                  <c:v>0.49130163907369645</c:v>
                </c:pt>
                <c:pt idx="15">
                  <c:v>0.47611456632148802</c:v>
                </c:pt>
                <c:pt idx="16">
                  <c:v>0.45897341434027261</c:v>
                </c:pt>
                <c:pt idx="17">
                  <c:v>0.44128552738838062</c:v>
                </c:pt>
                <c:pt idx="18">
                  <c:v>0.4235823703617419</c:v>
                </c:pt>
                <c:pt idx="19">
                  <c:v>0.4056019288996025</c:v>
                </c:pt>
                <c:pt idx="20">
                  <c:v>0.3866647165207443</c:v>
                </c:pt>
                <c:pt idx="21">
                  <c:v>0.36607857121466003</c:v>
                </c:pt>
                <c:pt idx="22">
                  <c:v>0.34352046991980206</c:v>
                </c:pt>
                <c:pt idx="23">
                  <c:v>0.31991605057336076</c:v>
                </c:pt>
                <c:pt idx="24">
                  <c:v>0.29654966736806904</c:v>
                </c:pt>
                <c:pt idx="25">
                  <c:v>0.2745029330266574</c:v>
                </c:pt>
                <c:pt idx="26">
                  <c:v>0.25199048994067286</c:v>
                </c:pt>
                <c:pt idx="27">
                  <c:v>0.23100503404682973</c:v>
                </c:pt>
                <c:pt idx="28">
                  <c:v>0.21133127433679394</c:v>
                </c:pt>
                <c:pt idx="29">
                  <c:v>0.19285927507396736</c:v>
                </c:pt>
                <c:pt idx="30">
                  <c:v>0.17558081702041892</c:v>
                </c:pt>
                <c:pt idx="31">
                  <c:v>0.16008232199805456</c:v>
                </c:pt>
                <c:pt idx="32">
                  <c:v>0.14602037594112316</c:v>
                </c:pt>
                <c:pt idx="33">
                  <c:v>0.13341901426611924</c:v>
                </c:pt>
                <c:pt idx="34">
                  <c:v>0.12213323643049684</c:v>
                </c:pt>
                <c:pt idx="35">
                  <c:v>0.11429394465892165</c:v>
                </c:pt>
              </c:numCache>
            </c:numRef>
          </c:val>
        </c:ser>
        <c:dLbls>
          <c:showLegendKey val="0"/>
          <c:showVal val="0"/>
          <c:showCatName val="0"/>
          <c:showSerName val="0"/>
          <c:showPercent val="0"/>
          <c:showBubbleSize val="0"/>
        </c:dLbls>
        <c:axId val="135314048"/>
        <c:axId val="135328128"/>
      </c:areaChart>
      <c:catAx>
        <c:axId val="135314048"/>
        <c:scaling>
          <c:orientation val="minMax"/>
        </c:scaling>
        <c:delete val="0"/>
        <c:axPos val="b"/>
        <c:numFmt formatCode="General" sourceLinked="1"/>
        <c:majorTickMark val="out"/>
        <c:minorTickMark val="none"/>
        <c:tickLblPos val="nextTo"/>
        <c:txPr>
          <a:bodyPr/>
          <a:lstStyle/>
          <a:p>
            <a:pPr>
              <a:defRPr sz="1200"/>
            </a:pPr>
            <a:endParaRPr lang="en-US"/>
          </a:p>
        </c:txPr>
        <c:crossAx val="135328128"/>
        <c:crosses val="autoZero"/>
        <c:auto val="1"/>
        <c:lblAlgn val="ctr"/>
        <c:lblOffset val="100"/>
        <c:tickLblSkip val="5"/>
        <c:noMultiLvlLbl val="0"/>
      </c:catAx>
      <c:valAx>
        <c:axId val="135328128"/>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135314048"/>
        <c:crosses val="autoZero"/>
        <c:crossBetween val="midCat"/>
        <c:majorUnit val="0.25"/>
      </c:valAx>
    </c:plotArea>
    <c:legend>
      <c:legendPos val="r"/>
      <c:legendEntry>
        <c:idx val="0"/>
        <c:txPr>
          <a:bodyPr/>
          <a:lstStyle/>
          <a:p>
            <a:pPr>
              <a:defRPr sz="1200">
                <a:solidFill>
                  <a:schemeClr val="accent5"/>
                </a:solidFill>
              </a:defRPr>
            </a:pPr>
            <a:endParaRPr lang="en-US"/>
          </a:p>
        </c:txPr>
      </c:legendEntry>
      <c:legendEntry>
        <c:idx val="1"/>
        <c:txPr>
          <a:bodyPr/>
          <a:lstStyle/>
          <a:p>
            <a:pPr>
              <a:defRPr sz="1200">
                <a:solidFill>
                  <a:schemeClr val="accent5"/>
                </a:solidFill>
              </a:defRPr>
            </a:pPr>
            <a:endParaRPr lang="en-US"/>
          </a:p>
        </c:txPr>
      </c:legendEntry>
      <c:legendEntry>
        <c:idx val="2"/>
        <c:txPr>
          <a:bodyPr/>
          <a:lstStyle/>
          <a:p>
            <a:pPr>
              <a:defRPr sz="1200">
                <a:solidFill>
                  <a:schemeClr val="accent5"/>
                </a:solidFill>
              </a:defRPr>
            </a:pPr>
            <a:endParaRPr lang="en-US"/>
          </a:p>
        </c:txPr>
      </c:legendEntry>
      <c:layout>
        <c:manualLayout>
          <c:xMode val="edge"/>
          <c:yMode val="edge"/>
          <c:x val="0.75584966746193993"/>
          <c:y val="0.30078880360232807"/>
          <c:w val="0.23348447957426174"/>
          <c:h val="0.3177182459366733"/>
        </c:manualLayout>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GB" sz="1600" dirty="0"/>
              <a:t>Potential</a:t>
            </a:r>
            <a:r>
              <a:rPr lang="en-GB" sz="1600" baseline="0" dirty="0"/>
              <a:t> Impact of Inflation on £</a:t>
            </a:r>
            <a:r>
              <a:rPr lang="en-GB" sz="1600" baseline="0" dirty="0" smtClean="0"/>
              <a:t>10,000</a:t>
            </a:r>
            <a:endParaRPr lang="en-GB" sz="1600" dirty="0"/>
          </a:p>
        </c:rich>
      </c:tx>
      <c:overlay val="0"/>
    </c:title>
    <c:autoTitleDeleted val="0"/>
    <c:plotArea>
      <c:layout/>
      <c:lineChart>
        <c:grouping val="standard"/>
        <c:varyColors val="0"/>
        <c:ser>
          <c:idx val="0"/>
          <c:order val="0"/>
          <c:tx>
            <c:strRef>
              <c:f>Sheet1!$B$4</c:f>
              <c:strCache>
                <c:ptCount val="1"/>
                <c:pt idx="0">
                  <c:v>1.0%</c:v>
                </c:pt>
              </c:strCache>
            </c:strRef>
          </c:tx>
          <c:spPr>
            <a:ln w="53975">
              <a:solidFill>
                <a:srgbClr val="8031A7">
                  <a:lumMod val="50000"/>
                  <a:lumOff val="50000"/>
                </a:srgbClr>
              </a:solidFill>
            </a:ln>
          </c:spPr>
          <c:marker>
            <c:symbol val="none"/>
          </c:marker>
          <c:cat>
            <c:numRef>
              <c:f>Sheet1!$A$5:$A$35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Sheet1!$B$5:$B$35</c:f>
              <c:numCache>
                <c:formatCode>_-"£"* #,##0_-;\-"£"* #,##0_-;_-"£"* "-"??_-;_-@_-</c:formatCode>
                <c:ptCount val="31"/>
                <c:pt idx="0">
                  <c:v>10000</c:v>
                </c:pt>
                <c:pt idx="1">
                  <c:v>9900.9900990099013</c:v>
                </c:pt>
                <c:pt idx="2">
                  <c:v>9802.9604940691952</c:v>
                </c:pt>
                <c:pt idx="3">
                  <c:v>9705.9014792764447</c:v>
                </c:pt>
                <c:pt idx="4">
                  <c:v>9609.8034448281669</c:v>
                </c:pt>
                <c:pt idx="5">
                  <c:v>9514.6568760674782</c:v>
                </c:pt>
                <c:pt idx="6">
                  <c:v>9420.4523525420664</c:v>
                </c:pt>
                <c:pt idx="7">
                  <c:v>9327.1805470713589</c:v>
                </c:pt>
                <c:pt idx="8">
                  <c:v>9234.8322248231216</c:v>
                </c:pt>
                <c:pt idx="9">
                  <c:v>9143.3982423991329</c:v>
                </c:pt>
                <c:pt idx="10">
                  <c:v>9052.8695469298291</c:v>
                </c:pt>
                <c:pt idx="11">
                  <c:v>8963.237175178052</c:v>
                </c:pt>
                <c:pt idx="12">
                  <c:v>8874.4922526515365</c:v>
                </c:pt>
                <c:pt idx="13">
                  <c:v>8786.6259927242827</c:v>
                </c:pt>
                <c:pt idx="14">
                  <c:v>8699.6296957666273</c:v>
                </c:pt>
                <c:pt idx="15">
                  <c:v>8613.4947482837906</c:v>
                </c:pt>
                <c:pt idx="16">
                  <c:v>8528.212622063149</c:v>
                </c:pt>
                <c:pt idx="17">
                  <c:v>8443.7748733298577</c:v>
                </c:pt>
                <c:pt idx="18">
                  <c:v>8360.1731419107509</c:v>
                </c:pt>
                <c:pt idx="19">
                  <c:v>8277.3991504066853</c:v>
                </c:pt>
                <c:pt idx="20">
                  <c:v>8195.4447033729666</c:v>
                </c:pt>
                <c:pt idx="21">
                  <c:v>8114.3016865078862</c:v>
                </c:pt>
                <c:pt idx="22">
                  <c:v>8033.9620658493814</c:v>
                </c:pt>
                <c:pt idx="23">
                  <c:v>7954.417886979586</c:v>
                </c:pt>
                <c:pt idx="24">
                  <c:v>7875.6612742372236</c:v>
                </c:pt>
                <c:pt idx="25">
                  <c:v>7797.6844299378354</c:v>
                </c:pt>
                <c:pt idx="26">
                  <c:v>7720.4796336018144</c:v>
                </c:pt>
                <c:pt idx="27">
                  <c:v>7644.0392411899238</c:v>
                </c:pt>
                <c:pt idx="28">
                  <c:v>7568.355684346453</c:v>
                </c:pt>
                <c:pt idx="29">
                  <c:v>7493.4214696499612</c:v>
                </c:pt>
                <c:pt idx="30">
                  <c:v>7419.2291778712424</c:v>
                </c:pt>
              </c:numCache>
            </c:numRef>
          </c:val>
          <c:smooth val="0"/>
        </c:ser>
        <c:ser>
          <c:idx val="1"/>
          <c:order val="1"/>
          <c:tx>
            <c:strRef>
              <c:f>Sheet1!$C$4</c:f>
              <c:strCache>
                <c:ptCount val="1"/>
                <c:pt idx="0">
                  <c:v>2.0%</c:v>
                </c:pt>
              </c:strCache>
            </c:strRef>
          </c:tx>
          <c:spPr>
            <a:ln w="57150">
              <a:solidFill>
                <a:srgbClr val="8031A7"/>
              </a:solidFill>
            </a:ln>
          </c:spPr>
          <c:marker>
            <c:symbol val="none"/>
          </c:marker>
          <c:cat>
            <c:numRef>
              <c:f>Sheet1!$A$5:$A$35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Sheet1!$C$5:$C$35</c:f>
              <c:numCache>
                <c:formatCode>_-"£"* #,##0_-;\-"£"* #,##0_-;_-"£"* "-"??_-;_-@_-</c:formatCode>
                <c:ptCount val="31"/>
                <c:pt idx="0">
                  <c:v>10000</c:v>
                </c:pt>
                <c:pt idx="1">
                  <c:v>9803.9215686274511</c:v>
                </c:pt>
                <c:pt idx="2">
                  <c:v>9611.6878123798542</c:v>
                </c:pt>
                <c:pt idx="3">
                  <c:v>9423.2233454704528</c:v>
                </c:pt>
                <c:pt idx="4">
                  <c:v>9238.4542602651418</c:v>
                </c:pt>
                <c:pt idx="5">
                  <c:v>9057.3080982991487</c:v>
                </c:pt>
                <c:pt idx="6">
                  <c:v>8879.7138218619311</c:v>
                </c:pt>
                <c:pt idx="7">
                  <c:v>8705.601786139152</c:v>
                </c:pt>
                <c:pt idx="8">
                  <c:v>8534.9037119011155</c:v>
                </c:pt>
                <c:pt idx="9">
                  <c:v>8367.5526587265849</c:v>
                </c:pt>
                <c:pt idx="10">
                  <c:v>8203.4829987515532</c:v>
                </c:pt>
                <c:pt idx="11">
                  <c:v>8042.6303909328963</c:v>
                </c:pt>
                <c:pt idx="12">
                  <c:v>7884.9317558165558</c:v>
                </c:pt>
                <c:pt idx="13">
                  <c:v>7730.3252508005544</c:v>
                </c:pt>
                <c:pt idx="14">
                  <c:v>7578.7502458828949</c:v>
                </c:pt>
                <c:pt idx="15">
                  <c:v>7430.1472998851987</c:v>
                </c:pt>
                <c:pt idx="16">
                  <c:v>7284.4581371423392</c:v>
                </c:pt>
                <c:pt idx="17">
                  <c:v>7141.6256246493704</c:v>
                </c:pt>
                <c:pt idx="18">
                  <c:v>7001.5937496562328</c:v>
                </c:pt>
                <c:pt idx="19">
                  <c:v>6864.307597702189</c:v>
                </c:pt>
                <c:pt idx="20">
                  <c:v>6729.7133310805784</c:v>
                </c:pt>
                <c:pt idx="21">
                  <c:v>6597.7581677260569</c:v>
                </c:pt>
                <c:pt idx="22">
                  <c:v>6468.3903605157466</c:v>
                </c:pt>
                <c:pt idx="23">
                  <c:v>6341.5591769762204</c:v>
                </c:pt>
                <c:pt idx="24">
                  <c:v>6217.2148793884489</c:v>
                </c:pt>
                <c:pt idx="25">
                  <c:v>6095.3087052827905</c:v>
                </c:pt>
                <c:pt idx="26">
                  <c:v>5975.7928483164615</c:v>
                </c:pt>
                <c:pt idx="27">
                  <c:v>5858.6204395259565</c:v>
                </c:pt>
                <c:pt idx="28">
                  <c:v>5743.7455289470045</c:v>
                </c:pt>
                <c:pt idx="29">
                  <c:v>5631.1230675951092</c:v>
                </c:pt>
                <c:pt idx="30">
                  <c:v>5520.7088897991198</c:v>
                </c:pt>
              </c:numCache>
            </c:numRef>
          </c:val>
          <c:smooth val="0"/>
        </c:ser>
        <c:ser>
          <c:idx val="2"/>
          <c:order val="2"/>
          <c:tx>
            <c:strRef>
              <c:f>Sheet1!$D$4</c:f>
              <c:strCache>
                <c:ptCount val="1"/>
                <c:pt idx="0">
                  <c:v>3.0%</c:v>
                </c:pt>
              </c:strCache>
            </c:strRef>
          </c:tx>
          <c:spPr>
            <a:ln w="50800">
              <a:solidFill>
                <a:srgbClr val="FF5C39"/>
              </a:solidFill>
            </a:ln>
          </c:spPr>
          <c:marker>
            <c:symbol val="none"/>
          </c:marker>
          <c:cat>
            <c:numRef>
              <c:f>Sheet1!$A$5:$A$35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Sheet1!$D$5:$D$35</c:f>
              <c:numCache>
                <c:formatCode>_-"£"* #,##0_-;\-"£"* #,##0_-;_-"£"* "-"??_-;_-@_-</c:formatCode>
                <c:ptCount val="31"/>
                <c:pt idx="0">
                  <c:v>10000</c:v>
                </c:pt>
                <c:pt idx="1">
                  <c:v>9708.7378640776697</c:v>
                </c:pt>
                <c:pt idx="2">
                  <c:v>9425.9590913375432</c:v>
                </c:pt>
                <c:pt idx="3">
                  <c:v>9151.416593531585</c:v>
                </c:pt>
                <c:pt idx="4">
                  <c:v>8884.8704791568907</c:v>
                </c:pt>
                <c:pt idx="5">
                  <c:v>8626.0878438416403</c:v>
                </c:pt>
                <c:pt idx="6">
                  <c:v>8374.842566836558</c:v>
                </c:pt>
                <c:pt idx="7">
                  <c:v>8130.9151134335434</c:v>
                </c:pt>
                <c:pt idx="8">
                  <c:v>7894.0923431393594</c:v>
                </c:pt>
                <c:pt idx="9">
                  <c:v>7664.1673234362734</c:v>
                </c:pt>
                <c:pt idx="10">
                  <c:v>7440.9391489672516</c:v>
                </c:pt>
                <c:pt idx="11">
                  <c:v>7224.2127659876232</c:v>
                </c:pt>
                <c:pt idx="12">
                  <c:v>7013.7988019297327</c:v>
                </c:pt>
                <c:pt idx="13">
                  <c:v>6809.5133999317804</c:v>
                </c:pt>
                <c:pt idx="14">
                  <c:v>6611.1780581861885</c:v>
                </c:pt>
                <c:pt idx="15">
                  <c:v>6418.6194739671819</c:v>
                </c:pt>
                <c:pt idx="16">
                  <c:v>6231.6693922011491</c:v>
                </c:pt>
                <c:pt idx="17">
                  <c:v>6050.1644584477144</c:v>
                </c:pt>
                <c:pt idx="18">
                  <c:v>5873.9460761628325</c:v>
                </c:pt>
                <c:pt idx="19">
                  <c:v>5702.8602681192579</c:v>
                </c:pt>
                <c:pt idx="20">
                  <c:v>5536.7575418633514</c:v>
                </c:pt>
                <c:pt idx="21">
                  <c:v>5375.4927590906309</c:v>
                </c:pt>
                <c:pt idx="22">
                  <c:v>5218.925008825855</c:v>
                </c:pt>
                <c:pt idx="23">
                  <c:v>5066.9174842969469</c:v>
                </c:pt>
                <c:pt idx="24">
                  <c:v>4919.3373633950905</c:v>
                </c:pt>
                <c:pt idx="25">
                  <c:v>4776.0556926166018</c:v>
                </c:pt>
                <c:pt idx="26">
                  <c:v>4636.9472743850447</c:v>
                </c:pt>
                <c:pt idx="27">
                  <c:v>4501.8905576553834</c:v>
                </c:pt>
                <c:pt idx="28">
                  <c:v>4370.7675317042558</c:v>
                </c:pt>
                <c:pt idx="29">
                  <c:v>4243.4636230138467</c:v>
                </c:pt>
                <c:pt idx="30">
                  <c:v>4119.8675951590694</c:v>
                </c:pt>
              </c:numCache>
            </c:numRef>
          </c:val>
          <c:smooth val="0"/>
        </c:ser>
        <c:ser>
          <c:idx val="3"/>
          <c:order val="3"/>
          <c:tx>
            <c:strRef>
              <c:f>Sheet1!$E$4</c:f>
              <c:strCache>
                <c:ptCount val="1"/>
                <c:pt idx="0">
                  <c:v>5.0%</c:v>
                </c:pt>
              </c:strCache>
            </c:strRef>
          </c:tx>
          <c:spPr>
            <a:ln w="53975">
              <a:solidFill>
                <a:srgbClr val="FFAD9C">
                  <a:lumMod val="90000"/>
                </a:srgbClr>
              </a:solidFill>
            </a:ln>
          </c:spPr>
          <c:marker>
            <c:symbol val="none"/>
          </c:marker>
          <c:cat>
            <c:numRef>
              <c:f>Sheet1!$A$5:$A$35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Sheet1!$E$5:$E$35</c:f>
              <c:numCache>
                <c:formatCode>_-"£"* #,##0_-;\-"£"* #,##0_-;_-"£"* "-"??_-;_-@_-</c:formatCode>
                <c:ptCount val="31"/>
                <c:pt idx="0">
                  <c:v>10000</c:v>
                </c:pt>
                <c:pt idx="1">
                  <c:v>9523.8095238095211</c:v>
                </c:pt>
                <c:pt idx="2">
                  <c:v>9070.2947845804974</c:v>
                </c:pt>
                <c:pt idx="3">
                  <c:v>8638.3759853147458</c:v>
                </c:pt>
                <c:pt idx="4">
                  <c:v>8227.0247479188383</c:v>
                </c:pt>
                <c:pt idx="5">
                  <c:v>7835.2616646846</c:v>
                </c:pt>
                <c:pt idx="6">
                  <c:v>7462.1539663662816</c:v>
                </c:pt>
                <c:pt idx="7">
                  <c:v>7106.8133013012148</c:v>
                </c:pt>
                <c:pt idx="8">
                  <c:v>6768.3936202868754</c:v>
                </c:pt>
                <c:pt idx="9">
                  <c:v>6446.0891621779792</c:v>
                </c:pt>
                <c:pt idx="10">
                  <c:v>6139.1325354076016</c:v>
                </c:pt>
                <c:pt idx="11">
                  <c:v>5846.7928908643744</c:v>
                </c:pt>
                <c:pt idx="12">
                  <c:v>5568.3741817755954</c:v>
                </c:pt>
                <c:pt idx="13">
                  <c:v>5303.213506452953</c:v>
                </c:pt>
                <c:pt idx="14">
                  <c:v>5050.679529955195</c:v>
                </c:pt>
                <c:pt idx="15">
                  <c:v>4810.1709809097019</c:v>
                </c:pt>
                <c:pt idx="16">
                  <c:v>4581.1152199140024</c:v>
                </c:pt>
                <c:pt idx="17">
                  <c:v>4362.9668761085723</c:v>
                </c:pt>
                <c:pt idx="18">
                  <c:v>4155.2065486748324</c:v>
                </c:pt>
                <c:pt idx="19">
                  <c:v>3957.3395701665072</c:v>
                </c:pt>
                <c:pt idx="20">
                  <c:v>3768.8948287300063</c:v>
                </c:pt>
                <c:pt idx="21">
                  <c:v>3589.4236464095302</c:v>
                </c:pt>
                <c:pt idx="22">
                  <c:v>3418.4987108662212</c:v>
                </c:pt>
                <c:pt idx="23">
                  <c:v>3255.7130579678269</c:v>
                </c:pt>
                <c:pt idx="24">
                  <c:v>3100.6791028265061</c:v>
                </c:pt>
                <c:pt idx="25">
                  <c:v>2953.0277169776236</c:v>
                </c:pt>
                <c:pt idx="26">
                  <c:v>2812.4073495024986</c:v>
                </c:pt>
                <c:pt idx="27">
                  <c:v>2678.4831900023801</c:v>
                </c:pt>
                <c:pt idx="28">
                  <c:v>2550.9363714308361</c:v>
                </c:pt>
                <c:pt idx="29">
                  <c:v>2429.4632108865148</c:v>
                </c:pt>
                <c:pt idx="30">
                  <c:v>2313.7744865585814</c:v>
                </c:pt>
              </c:numCache>
            </c:numRef>
          </c:val>
          <c:smooth val="0"/>
        </c:ser>
        <c:ser>
          <c:idx val="4"/>
          <c:order val="4"/>
          <c:tx>
            <c:strRef>
              <c:f>Sheet1!$F$4</c:f>
              <c:strCache>
                <c:ptCount val="1"/>
                <c:pt idx="0">
                  <c:v>7.0%</c:v>
                </c:pt>
              </c:strCache>
            </c:strRef>
          </c:tx>
          <c:spPr>
            <a:ln w="53975">
              <a:solidFill>
                <a:sysClr val="window" lastClr="FFFFFF">
                  <a:lumMod val="50000"/>
                </a:sysClr>
              </a:solidFill>
            </a:ln>
          </c:spPr>
          <c:marker>
            <c:symbol val="none"/>
          </c:marker>
          <c:cat>
            <c:numRef>
              <c:f>Sheet1!$A$5:$A$35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Sheet1!$F$5:$F$35</c:f>
              <c:numCache>
                <c:formatCode>_-"£"* #,##0_-;\-"£"* #,##0_-;_-"£"* "-"??_-;_-@_-</c:formatCode>
                <c:ptCount val="31"/>
                <c:pt idx="0">
                  <c:v>10000</c:v>
                </c:pt>
                <c:pt idx="1">
                  <c:v>9345.7943925233649</c:v>
                </c:pt>
                <c:pt idx="2">
                  <c:v>8734.3872827321156</c:v>
                </c:pt>
                <c:pt idx="3">
                  <c:v>8162.9787689085115</c:v>
                </c:pt>
                <c:pt idx="4">
                  <c:v>7628.9521204752627</c:v>
                </c:pt>
                <c:pt idx="5">
                  <c:v>7129.8617948366891</c:v>
                </c:pt>
                <c:pt idx="6">
                  <c:v>6663.4222381651343</c:v>
                </c:pt>
                <c:pt idx="7">
                  <c:v>6227.4974188459055</c:v>
                </c:pt>
                <c:pt idx="8">
                  <c:v>5820.0910456503843</c:v>
                </c:pt>
                <c:pt idx="9">
                  <c:v>5439.3374258414806</c:v>
                </c:pt>
                <c:pt idx="10">
                  <c:v>5083.4929213471814</c:v>
                </c:pt>
                <c:pt idx="11">
                  <c:v>4750.9279638758726</c:v>
                </c:pt>
                <c:pt idx="12">
                  <c:v>4440.1195924073554</c:v>
                </c:pt>
                <c:pt idx="13">
                  <c:v>4149.6444788853814</c:v>
                </c:pt>
                <c:pt idx="14">
                  <c:v>3878.1724101732502</c:v>
                </c:pt>
                <c:pt idx="15">
                  <c:v>3624.4601964235972</c:v>
                </c:pt>
                <c:pt idx="16">
                  <c:v>3387.3459779659802</c:v>
                </c:pt>
                <c:pt idx="17">
                  <c:v>3165.7439046411018</c:v>
                </c:pt>
                <c:pt idx="18">
                  <c:v>2958.6391632159825</c:v>
                </c:pt>
                <c:pt idx="19">
                  <c:v>2765.0833301083962</c:v>
                </c:pt>
                <c:pt idx="20">
                  <c:v>2584.1900281386847</c:v>
                </c:pt>
                <c:pt idx="21">
                  <c:v>2415.1308674193338</c:v>
                </c:pt>
                <c:pt idx="22">
                  <c:v>2257.1316517937698</c:v>
                </c:pt>
                <c:pt idx="23">
                  <c:v>2109.4688334521197</c:v>
                </c:pt>
                <c:pt idx="24">
                  <c:v>1971.4661994879652</c:v>
                </c:pt>
                <c:pt idx="25">
                  <c:v>1842.4917752223957</c:v>
                </c:pt>
                <c:pt idx="26">
                  <c:v>1721.9549301143875</c:v>
                </c:pt>
                <c:pt idx="27">
                  <c:v>1609.3036730041013</c:v>
                </c:pt>
                <c:pt idx="28">
                  <c:v>1504.0221243028973</c:v>
                </c:pt>
                <c:pt idx="29">
                  <c:v>1405.6281535541109</c:v>
                </c:pt>
                <c:pt idx="30">
                  <c:v>1313.6711715458978</c:v>
                </c:pt>
              </c:numCache>
            </c:numRef>
          </c:val>
          <c:smooth val="0"/>
        </c:ser>
        <c:dLbls>
          <c:showLegendKey val="0"/>
          <c:showVal val="0"/>
          <c:showCatName val="0"/>
          <c:showSerName val="0"/>
          <c:showPercent val="0"/>
          <c:showBubbleSize val="0"/>
        </c:dLbls>
        <c:marker val="1"/>
        <c:smooth val="0"/>
        <c:axId val="156523520"/>
        <c:axId val="156578944"/>
      </c:lineChart>
      <c:catAx>
        <c:axId val="156523520"/>
        <c:scaling>
          <c:orientation val="minMax"/>
        </c:scaling>
        <c:delete val="0"/>
        <c:axPos val="b"/>
        <c:title>
          <c:tx>
            <c:rich>
              <a:bodyPr/>
              <a:lstStyle/>
              <a:p>
                <a:pPr>
                  <a:defRPr sz="1600"/>
                </a:pPr>
                <a:r>
                  <a:rPr lang="en-GB" sz="1600" dirty="0"/>
                  <a:t>Years</a:t>
                </a:r>
              </a:p>
            </c:rich>
          </c:tx>
          <c:layout>
            <c:manualLayout>
              <c:xMode val="edge"/>
              <c:yMode val="edge"/>
              <c:x val="0.48312004606048564"/>
              <c:y val="0.77798485214900026"/>
            </c:manualLayout>
          </c:layout>
          <c:overlay val="0"/>
        </c:title>
        <c:numFmt formatCode="General" sourceLinked="1"/>
        <c:majorTickMark val="out"/>
        <c:minorTickMark val="none"/>
        <c:tickLblPos val="nextTo"/>
        <c:txPr>
          <a:bodyPr/>
          <a:lstStyle/>
          <a:p>
            <a:pPr>
              <a:defRPr sz="1600" b="1"/>
            </a:pPr>
            <a:endParaRPr lang="en-US"/>
          </a:p>
        </c:txPr>
        <c:crossAx val="156578944"/>
        <c:crosses val="autoZero"/>
        <c:auto val="1"/>
        <c:lblAlgn val="ctr"/>
        <c:lblOffset val="100"/>
        <c:tickLblSkip val="5"/>
        <c:noMultiLvlLbl val="0"/>
      </c:catAx>
      <c:valAx>
        <c:axId val="156578944"/>
        <c:scaling>
          <c:orientation val="minMax"/>
          <c:max val="10000"/>
        </c:scaling>
        <c:delete val="0"/>
        <c:axPos val="l"/>
        <c:majorGridlines/>
        <c:title>
          <c:tx>
            <c:rich>
              <a:bodyPr rot="-5400000" vert="horz"/>
              <a:lstStyle/>
              <a:p>
                <a:pPr>
                  <a:defRPr sz="1600"/>
                </a:pPr>
                <a:r>
                  <a:rPr lang="en-US" sz="1600" dirty="0"/>
                  <a:t>Purchasing Power (£ pa)</a:t>
                </a:r>
              </a:p>
            </c:rich>
          </c:tx>
          <c:overlay val="0"/>
        </c:title>
        <c:numFmt formatCode="&quot;£&quot;#,\k" sourceLinked="0"/>
        <c:majorTickMark val="out"/>
        <c:minorTickMark val="none"/>
        <c:tickLblPos val="nextTo"/>
        <c:txPr>
          <a:bodyPr/>
          <a:lstStyle/>
          <a:p>
            <a:pPr>
              <a:defRPr sz="1400" b="1"/>
            </a:pPr>
            <a:endParaRPr lang="en-US"/>
          </a:p>
        </c:txPr>
        <c:crossAx val="156523520"/>
        <c:crosses val="autoZero"/>
        <c:crossBetween val="between"/>
        <c:majorUnit val="2500"/>
      </c:valAx>
    </c:plotArea>
    <c:legend>
      <c:legendPos val="b"/>
      <c:layout>
        <c:manualLayout>
          <c:xMode val="edge"/>
          <c:yMode val="edge"/>
          <c:x val="0.28888131637826747"/>
          <c:y val="0.86865921082238962"/>
          <c:w val="0.53320377288844989"/>
          <c:h val="6.9683695077964916E-2"/>
        </c:manualLayout>
      </c:layout>
      <c:overlay val="0"/>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22569652849038E-2"/>
          <c:y val="4.0279401223778745E-2"/>
          <c:w val="0.95009222508341562"/>
          <c:h val="0.83353622003336525"/>
        </c:manualLayout>
      </c:layout>
      <c:barChart>
        <c:barDir val="col"/>
        <c:grouping val="clustered"/>
        <c:varyColors val="0"/>
        <c:ser>
          <c:idx val="0"/>
          <c:order val="0"/>
          <c:tx>
            <c:strRef>
              <c:f>'M Curve'!$M$2</c:f>
              <c:strCache>
                <c:ptCount val="1"/>
                <c:pt idx="0">
                  <c:v>Income</c:v>
                </c:pt>
              </c:strCache>
            </c:strRef>
          </c:tx>
          <c:spPr>
            <a:solidFill>
              <a:srgbClr val="FD7659"/>
            </a:solidFill>
          </c:spPr>
          <c:invertIfNegative val="0"/>
          <c:cat>
            <c:numRef>
              <c:f>'M Curve'!$L$3:$L$38</c:f>
              <c:numCache>
                <c:formatCode>General</c:formatCode>
                <c:ptCount val="36"/>
                <c:pt idx="0">
                  <c:v>65</c:v>
                </c:pt>
                <c:pt idx="5">
                  <c:v>70</c:v>
                </c:pt>
                <c:pt idx="10">
                  <c:v>75</c:v>
                </c:pt>
                <c:pt idx="15">
                  <c:v>80</c:v>
                </c:pt>
                <c:pt idx="20">
                  <c:v>85</c:v>
                </c:pt>
                <c:pt idx="25">
                  <c:v>90</c:v>
                </c:pt>
                <c:pt idx="30">
                  <c:v>95</c:v>
                </c:pt>
                <c:pt idx="35">
                  <c:v>100</c:v>
                </c:pt>
              </c:numCache>
            </c:numRef>
          </c:cat>
          <c:val>
            <c:numRef>
              <c:f>'M Curve'!$M$3:$M$38</c:f>
              <c:numCache>
                <c:formatCode>General</c:formatCode>
                <c:ptCount val="36"/>
                <c:pt idx="0">
                  <c:v>1.7367750000000004</c:v>
                </c:pt>
                <c:pt idx="1">
                  <c:v>2.0848639999999996</c:v>
                </c:pt>
                <c:pt idx="2">
                  <c:v>2.5147749999999998</c:v>
                </c:pt>
                <c:pt idx="3">
                  <c:v>2.8579359999999996</c:v>
                </c:pt>
                <c:pt idx="4">
                  <c:v>3.0438309999999995</c:v>
                </c:pt>
                <c:pt idx="5">
                  <c:v>3.1</c:v>
                </c:pt>
                <c:pt idx="6">
                  <c:v>3.1020390000000004</c:v>
                </c:pt>
                <c:pt idx="7">
                  <c:v>3.0236000000000005</c:v>
                </c:pt>
                <c:pt idx="8">
                  <c:v>2.9363910000000009</c:v>
                </c:pt>
                <c:pt idx="9">
                  <c:v>2.7101760000000015</c:v>
                </c:pt>
                <c:pt idx="10">
                  <c:v>2.4627750000000015</c:v>
                </c:pt>
                <c:pt idx="11">
                  <c:v>2.2100640000000014</c:v>
                </c:pt>
                <c:pt idx="12">
                  <c:v>1.9659750000000016</c:v>
                </c:pt>
                <c:pt idx="13">
                  <c:v>1.7424960000000018</c:v>
                </c:pt>
                <c:pt idx="14">
                  <c:v>1.5496710000000009</c:v>
                </c:pt>
                <c:pt idx="15">
                  <c:v>1.3956000000000011</c:v>
                </c:pt>
                <c:pt idx="16">
                  <c:v>1.2864390000000012</c:v>
                </c:pt>
                <c:pt idx="17">
                  <c:v>1.2264000000000002</c:v>
                </c:pt>
                <c:pt idx="18">
                  <c:v>1.1477510000000004</c:v>
                </c:pt>
                <c:pt idx="19">
                  <c:v>1.1200919374999996</c:v>
                </c:pt>
                <c:pt idx="20">
                  <c:v>1.1275359999999994</c:v>
                </c:pt>
                <c:pt idx="21">
                  <c:v>1.168301937499999</c:v>
                </c:pt>
                <c:pt idx="22">
                  <c:v>1.2396709999999991</c:v>
                </c:pt>
                <c:pt idx="23">
                  <c:v>1.3379869374999991</c:v>
                </c:pt>
                <c:pt idx="24">
                  <c:v>1.4586559999999986</c:v>
                </c:pt>
                <c:pt idx="25">
                  <c:v>1.5961469374999988</c:v>
                </c:pt>
                <c:pt idx="26">
                  <c:v>1.7439909999999985</c:v>
                </c:pt>
                <c:pt idx="27">
                  <c:v>1.8947819374999988</c:v>
                </c:pt>
                <c:pt idx="28">
                  <c:v>2.0401759999999989</c:v>
                </c:pt>
                <c:pt idx="29">
                  <c:v>2.1708919374999986</c:v>
                </c:pt>
                <c:pt idx="30">
                  <c:v>2.2767109999999993</c:v>
                </c:pt>
                <c:pt idx="31">
                  <c:v>2.3464769374999994</c:v>
                </c:pt>
                <c:pt idx="32">
                  <c:v>2.4168712456249994</c:v>
                </c:pt>
                <c:pt idx="33">
                  <c:v>2.4893773829937493</c:v>
                </c:pt>
                <c:pt idx="34">
                  <c:v>2.5640587044835619</c:v>
                </c:pt>
                <c:pt idx="35">
                  <c:v>2.6409804656180689</c:v>
                </c:pt>
              </c:numCache>
            </c:numRef>
          </c:val>
        </c:ser>
        <c:dLbls>
          <c:showLegendKey val="0"/>
          <c:showVal val="0"/>
          <c:showCatName val="0"/>
          <c:showSerName val="0"/>
          <c:showPercent val="0"/>
          <c:showBubbleSize val="0"/>
        </c:dLbls>
        <c:gapWidth val="23"/>
        <c:overlap val="37"/>
        <c:axId val="137066368"/>
        <c:axId val="137067904"/>
      </c:barChart>
      <c:catAx>
        <c:axId val="137066368"/>
        <c:scaling>
          <c:orientation val="minMax"/>
        </c:scaling>
        <c:delete val="0"/>
        <c:axPos val="b"/>
        <c:numFmt formatCode="General" sourceLinked="1"/>
        <c:majorTickMark val="out"/>
        <c:minorTickMark val="none"/>
        <c:tickLblPos val="nextTo"/>
        <c:txPr>
          <a:bodyPr/>
          <a:lstStyle/>
          <a:p>
            <a:pPr>
              <a:defRPr sz="1600" b="1">
                <a:solidFill>
                  <a:srgbClr val="2F0E3B"/>
                </a:solidFill>
              </a:defRPr>
            </a:pPr>
            <a:endParaRPr lang="en-US"/>
          </a:p>
        </c:txPr>
        <c:crossAx val="137067904"/>
        <c:crosses val="autoZero"/>
        <c:auto val="1"/>
        <c:lblAlgn val="ctr"/>
        <c:lblOffset val="100"/>
        <c:noMultiLvlLbl val="0"/>
      </c:catAx>
      <c:valAx>
        <c:axId val="137067904"/>
        <c:scaling>
          <c:orientation val="minMax"/>
        </c:scaling>
        <c:delete val="1"/>
        <c:axPos val="l"/>
        <c:numFmt formatCode="General" sourceLinked="1"/>
        <c:majorTickMark val="out"/>
        <c:minorTickMark val="none"/>
        <c:tickLblPos val="nextTo"/>
        <c:crossAx val="137066368"/>
        <c:crosses val="autoZero"/>
        <c:crossBetween val="between"/>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11111111111116E-2"/>
          <c:y val="5.0925925925925923E-2"/>
          <c:w val="0.52777777777777779"/>
          <c:h val="0.87962962962962965"/>
        </c:manualLayout>
      </c:layout>
      <c:pieChart>
        <c:varyColors val="1"/>
        <c:ser>
          <c:idx val="0"/>
          <c:order val="0"/>
          <c:explosion val="10"/>
          <c:cat>
            <c:strRef>
              <c:f>Sheet1!$A$4:$A$6</c:f>
              <c:strCache>
                <c:ptCount val="3"/>
                <c:pt idx="0">
                  <c:v>Receive advice</c:v>
                </c:pt>
                <c:pt idx="1">
                  <c:v>Small DC savings</c:v>
                </c:pt>
                <c:pt idx="2">
                  <c:v>Significant DC savings</c:v>
                </c:pt>
              </c:strCache>
            </c:strRef>
          </c:cat>
          <c:val>
            <c:numRef>
              <c:f>Sheet1!$B$4:$B$6</c:f>
              <c:numCache>
                <c:formatCode>General</c:formatCode>
                <c:ptCount val="3"/>
                <c:pt idx="0">
                  <c:v>0.33333333333333331</c:v>
                </c:pt>
                <c:pt idx="1">
                  <c:v>0.33333333333333331</c:v>
                </c:pt>
                <c:pt idx="2">
                  <c:v>0.33333333333333331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Summary!$B$26</c:f>
              <c:strCache>
                <c:ptCount val="1"/>
                <c:pt idx="0">
                  <c:v>Cash</c:v>
                </c:pt>
              </c:strCache>
            </c:strRef>
          </c:tx>
          <c:spPr>
            <a:solidFill>
              <a:schemeClr val="accent1"/>
            </a:solidFill>
            <a:ln>
              <a:noFill/>
            </a:ln>
            <a:effectLst/>
          </c:spPr>
          <c:invertIfNegative val="0"/>
          <c:cat>
            <c:strLit>
              <c:ptCount val="3"/>
              <c:pt idx="0">
                <c:v>Pre-Budget</c:v>
              </c:pt>
              <c:pt idx="1">
                <c:v>Current</c:v>
              </c:pt>
              <c:pt idx="2">
                <c:v>Future ?</c:v>
              </c:pt>
            </c:strLit>
          </c:cat>
          <c:val>
            <c:numRef>
              <c:f>(Summary!$E$26,Summary!$H$26)</c:f>
              <c:numCache>
                <c:formatCode>0%</c:formatCode>
                <c:ptCount val="2"/>
                <c:pt idx="0">
                  <c:v>1.7129103244449023E-2</c:v>
                </c:pt>
                <c:pt idx="1">
                  <c:v>6.0320765826737462E-2</c:v>
                </c:pt>
              </c:numCache>
            </c:numRef>
          </c:val>
        </c:ser>
        <c:ser>
          <c:idx val="1"/>
          <c:order val="1"/>
          <c:tx>
            <c:strRef>
              <c:f>Summary!$B$27</c:f>
              <c:strCache>
                <c:ptCount val="1"/>
                <c:pt idx="0">
                  <c:v>Annuity</c:v>
                </c:pt>
              </c:strCache>
            </c:strRef>
          </c:tx>
          <c:spPr>
            <a:solidFill>
              <a:schemeClr val="accent2"/>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(Summary!$E$27,Summary!$H$27)</c:f>
              <c:numCache>
                <c:formatCode>0%</c:formatCode>
                <c:ptCount val="2"/>
                <c:pt idx="0">
                  <c:v>0.66600340699484417</c:v>
                </c:pt>
                <c:pt idx="1">
                  <c:v>0.450490038921943</c:v>
                </c:pt>
              </c:numCache>
            </c:numRef>
          </c:val>
        </c:ser>
        <c:ser>
          <c:idx val="2"/>
          <c:order val="2"/>
          <c:tx>
            <c:strRef>
              <c:f>Summary!$B$28</c:f>
              <c:strCache>
                <c:ptCount val="1"/>
                <c:pt idx="0">
                  <c:v>Drawdown</c:v>
                </c:pt>
              </c:strCache>
            </c:strRef>
          </c:tx>
          <c:spPr>
            <a:solidFill>
              <a:schemeClr val="accent3"/>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(Summary!$E$28,Summary!$H$28)</c:f>
              <c:numCache>
                <c:formatCode>0%</c:formatCode>
                <c:ptCount val="2"/>
                <c:pt idx="0">
                  <c:v>0.31686748976070683</c:v>
                </c:pt>
                <c:pt idx="1">
                  <c:v>0.48918919525131949</c:v>
                </c:pt>
              </c:numCache>
            </c:numRef>
          </c:val>
        </c:ser>
        <c:dLbls>
          <c:showLegendKey val="0"/>
          <c:showVal val="0"/>
          <c:showCatName val="0"/>
          <c:showSerName val="0"/>
          <c:showPercent val="0"/>
          <c:showBubbleSize val="0"/>
        </c:dLbls>
        <c:gapWidth val="92"/>
        <c:overlap val="100"/>
        <c:axId val="136074752"/>
        <c:axId val="136076288"/>
      </c:barChart>
      <c:catAx>
        <c:axId val="13607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36076288"/>
        <c:crosses val="autoZero"/>
        <c:auto val="1"/>
        <c:lblAlgn val="ctr"/>
        <c:lblOffset val="100"/>
        <c:noMultiLvlLbl val="0"/>
      </c:catAx>
      <c:valAx>
        <c:axId val="136076288"/>
        <c:scaling>
          <c:orientation val="minMax"/>
        </c:scaling>
        <c:delete val="1"/>
        <c:axPos val="l"/>
        <c:numFmt formatCode="0%" sourceLinked="1"/>
        <c:majorTickMark val="none"/>
        <c:minorTickMark val="none"/>
        <c:tickLblPos val="nextTo"/>
        <c:crossAx val="136074752"/>
        <c:crosses val="autoZero"/>
        <c:crossBetween val="between"/>
      </c:valAx>
      <c:spPr>
        <a:noFill/>
        <a:ln>
          <a:noFill/>
        </a:ln>
        <a:effectLst/>
      </c:spPr>
    </c:plotArea>
    <c:legend>
      <c:legendPos val="r"/>
      <c:layout>
        <c:manualLayout>
          <c:xMode val="edge"/>
          <c:yMode val="edge"/>
          <c:x val="0.65777699662542177"/>
          <c:y val="5.3816710411198579E-2"/>
          <c:w val="0.32436586051743532"/>
          <c:h val="0.78283221517644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Summary!$B$41</c:f>
              <c:strCache>
                <c:ptCount val="1"/>
                <c:pt idx="0">
                  <c:v>Cash</c:v>
                </c:pt>
              </c:strCache>
            </c:strRef>
          </c:tx>
          <c:spPr>
            <a:solidFill>
              <a:schemeClr val="accent1"/>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(Summary!$D$41,Summary!$G$41)</c:f>
              <c:numCache>
                <c:formatCode>0%</c:formatCode>
                <c:ptCount val="2"/>
                <c:pt idx="0">
                  <c:v>0.26398362892223737</c:v>
                </c:pt>
                <c:pt idx="1">
                  <c:v>0.594224361347649</c:v>
                </c:pt>
              </c:numCache>
            </c:numRef>
          </c:val>
        </c:ser>
        <c:ser>
          <c:idx val="1"/>
          <c:order val="1"/>
          <c:tx>
            <c:strRef>
              <c:f>Summary!$B$42</c:f>
              <c:strCache>
                <c:ptCount val="1"/>
                <c:pt idx="0">
                  <c:v>Annuity</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(Summary!$D$42,Summary!$G$42)</c:f>
              <c:numCache>
                <c:formatCode>0%</c:formatCode>
                <c:ptCount val="2"/>
                <c:pt idx="0">
                  <c:v>0.69611186903137789</c:v>
                </c:pt>
                <c:pt idx="1">
                  <c:v>0.36245834875971861</c:v>
                </c:pt>
              </c:numCache>
            </c:numRef>
          </c:val>
        </c:ser>
        <c:ser>
          <c:idx val="2"/>
          <c:order val="2"/>
          <c:tx>
            <c:strRef>
              <c:f>Summary!$B$43</c:f>
              <c:strCache>
                <c:ptCount val="1"/>
                <c:pt idx="0">
                  <c:v>Drawdown</c:v>
                </c:pt>
              </c:strCache>
            </c:strRef>
          </c:tx>
          <c:invertIfNegative val="0"/>
          <c:cat>
            <c:strLit>
              <c:ptCount val="3"/>
              <c:pt idx="0">
                <c:v>Pre-Budget</c:v>
              </c:pt>
              <c:pt idx="1">
                <c:v>Current</c:v>
              </c:pt>
              <c:pt idx="2">
                <c:v>Future ?</c:v>
              </c:pt>
            </c:strLit>
          </c:cat>
          <c:val>
            <c:numRef>
              <c:f>(Summary!$D$43,Summary!$G$43)</c:f>
              <c:numCache>
                <c:formatCode>0%</c:formatCode>
                <c:ptCount val="2"/>
                <c:pt idx="0">
                  <c:v>3.9904502046384717E-2</c:v>
                </c:pt>
                <c:pt idx="1">
                  <c:v>4.3317289892632359E-2</c:v>
                </c:pt>
              </c:numCache>
            </c:numRef>
          </c:val>
        </c:ser>
        <c:dLbls>
          <c:showLegendKey val="0"/>
          <c:showVal val="0"/>
          <c:showCatName val="0"/>
          <c:showSerName val="0"/>
          <c:showPercent val="0"/>
          <c:showBubbleSize val="0"/>
        </c:dLbls>
        <c:gapWidth val="90"/>
        <c:overlap val="100"/>
        <c:axId val="136197248"/>
        <c:axId val="136198784"/>
      </c:barChart>
      <c:catAx>
        <c:axId val="13619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36198784"/>
        <c:crosses val="autoZero"/>
        <c:auto val="1"/>
        <c:lblAlgn val="ctr"/>
        <c:lblOffset val="100"/>
        <c:noMultiLvlLbl val="0"/>
      </c:catAx>
      <c:valAx>
        <c:axId val="136198784"/>
        <c:scaling>
          <c:orientation val="minMax"/>
        </c:scaling>
        <c:delete val="1"/>
        <c:axPos val="l"/>
        <c:numFmt formatCode="0%" sourceLinked="1"/>
        <c:majorTickMark val="none"/>
        <c:minorTickMark val="none"/>
        <c:tickLblPos val="nextTo"/>
        <c:crossAx val="136197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83316675837647E-2"/>
          <c:y val="8.5760344956714654E-2"/>
          <c:w val="0.71222104477144788"/>
          <c:h val="0.71751021204966614"/>
        </c:manualLayout>
      </c:layout>
      <c:barChart>
        <c:barDir val="col"/>
        <c:grouping val="percentStacked"/>
        <c:varyColors val="0"/>
        <c:ser>
          <c:idx val="0"/>
          <c:order val="0"/>
          <c:tx>
            <c:strRef>
              <c:f>Summary!$B$41</c:f>
              <c:strCache>
                <c:ptCount val="1"/>
                <c:pt idx="0">
                  <c:v>Cash</c:v>
                </c:pt>
              </c:strCache>
            </c:strRef>
          </c:tx>
          <c:spPr>
            <a:solidFill>
              <a:schemeClr val="accent1"/>
            </a:solidFill>
            <a:ln>
              <a:noFill/>
            </a:ln>
            <a:effectLst/>
          </c:spPr>
          <c:invertIfNegative val="0"/>
          <c:dLbls>
            <c:dLbl>
              <c:idx val="0"/>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(Summary!$E$41,Summary!$H$41)</c:f>
              <c:numCache>
                <c:formatCode>0%</c:formatCode>
                <c:ptCount val="2"/>
                <c:pt idx="0">
                  <c:v>8.2080914789632753E-2</c:v>
                </c:pt>
                <c:pt idx="1">
                  <c:v>0.3093088434016863</c:v>
                </c:pt>
              </c:numCache>
            </c:numRef>
          </c:val>
        </c:ser>
        <c:ser>
          <c:idx val="1"/>
          <c:order val="1"/>
          <c:tx>
            <c:strRef>
              <c:f>Summary!$B$42</c:f>
              <c:strCache>
                <c:ptCount val="1"/>
                <c:pt idx="0">
                  <c:v>Annuity</c:v>
                </c:pt>
              </c:strCache>
            </c:strRef>
          </c:tx>
          <c:spPr>
            <a:solidFill>
              <a:schemeClr val="accent2"/>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Lit>
              <c:ptCount val="3"/>
              <c:pt idx="0">
                <c:v>Pre-Budget</c:v>
              </c:pt>
              <c:pt idx="1">
                <c:v>Current</c:v>
              </c:pt>
              <c:pt idx="2">
                <c:v>Future ?</c:v>
              </c:pt>
            </c:strLit>
          </c:cat>
          <c:val>
            <c:numRef>
              <c:f>(Summary!$E$42,Summary!$H$42)</c:f>
              <c:numCache>
                <c:formatCode>0%</c:formatCode>
                <c:ptCount val="2"/>
                <c:pt idx="0">
                  <c:v>0.86540546275289298</c:v>
                </c:pt>
                <c:pt idx="1">
                  <c:v>0.62420893421401535</c:v>
                </c:pt>
              </c:numCache>
            </c:numRef>
          </c:val>
        </c:ser>
        <c:ser>
          <c:idx val="2"/>
          <c:order val="2"/>
          <c:tx>
            <c:strRef>
              <c:f>Summary!$B$43</c:f>
              <c:strCache>
                <c:ptCount val="1"/>
                <c:pt idx="0">
                  <c:v>Drawdown</c:v>
                </c:pt>
              </c:strCache>
            </c:strRef>
          </c:tx>
          <c:spPr>
            <a:solidFill>
              <a:schemeClr val="accent3"/>
            </a:solidFill>
            <a:ln>
              <a:noFill/>
            </a:ln>
            <a:effectLst/>
          </c:spPr>
          <c:invertIfNegative val="0"/>
          <c:cat>
            <c:strLit>
              <c:ptCount val="3"/>
              <c:pt idx="0">
                <c:v>Pre-Budget</c:v>
              </c:pt>
              <c:pt idx="1">
                <c:v>Current</c:v>
              </c:pt>
              <c:pt idx="2">
                <c:v>Future ?</c:v>
              </c:pt>
            </c:strLit>
          </c:cat>
          <c:val>
            <c:numRef>
              <c:f>(Summary!$E$43,Summary!$H$43)</c:f>
              <c:numCache>
                <c:formatCode>0%</c:formatCode>
                <c:ptCount val="2"/>
                <c:pt idx="0">
                  <c:v>5.2513622457474214E-2</c:v>
                </c:pt>
                <c:pt idx="1">
                  <c:v>6.6482222384298351E-2</c:v>
                </c:pt>
              </c:numCache>
            </c:numRef>
          </c:val>
        </c:ser>
        <c:dLbls>
          <c:showLegendKey val="0"/>
          <c:showVal val="0"/>
          <c:showCatName val="0"/>
          <c:showSerName val="0"/>
          <c:showPercent val="0"/>
          <c:showBubbleSize val="0"/>
        </c:dLbls>
        <c:gapWidth val="92"/>
        <c:overlap val="100"/>
        <c:axId val="136393088"/>
        <c:axId val="136394624"/>
      </c:barChart>
      <c:catAx>
        <c:axId val="13639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36394624"/>
        <c:crosses val="autoZero"/>
        <c:auto val="1"/>
        <c:lblAlgn val="ctr"/>
        <c:lblOffset val="100"/>
        <c:noMultiLvlLbl val="0"/>
      </c:catAx>
      <c:valAx>
        <c:axId val="136394624"/>
        <c:scaling>
          <c:orientation val="minMax"/>
        </c:scaling>
        <c:delete val="1"/>
        <c:axPos val="l"/>
        <c:numFmt formatCode="0%" sourceLinked="1"/>
        <c:majorTickMark val="none"/>
        <c:minorTickMark val="none"/>
        <c:tickLblPos val="nextTo"/>
        <c:crossAx val="136393088"/>
        <c:crosses val="autoZero"/>
        <c:crossBetween val="between"/>
      </c:valAx>
      <c:spPr>
        <a:noFill/>
        <a:ln>
          <a:noFill/>
        </a:ln>
        <a:effectLst/>
      </c:spPr>
    </c:plotArea>
    <c:legend>
      <c:legendPos val="r"/>
      <c:layout>
        <c:manualLayout>
          <c:xMode val="edge"/>
          <c:yMode val="edge"/>
          <c:x val="0.65777699662542177"/>
          <c:y val="5.3816710411198579E-2"/>
          <c:w val="0.32436586051743532"/>
          <c:h val="0.78283221517644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938012058444565E-2"/>
          <c:y val="5.2832879681400179E-2"/>
          <c:w val="0.77016613789414823"/>
          <c:h val="0.84921452004374154"/>
        </c:manualLayout>
      </c:layout>
      <c:barChart>
        <c:barDir val="col"/>
        <c:grouping val="clustered"/>
        <c:varyColors val="0"/>
        <c:ser>
          <c:idx val="0"/>
          <c:order val="0"/>
          <c:tx>
            <c:strRef>
              <c:f>Chart!$B$18</c:f>
              <c:strCache>
                <c:ptCount val="1"/>
                <c:pt idx="0">
                  <c:v> 65-74</c:v>
                </c:pt>
              </c:strCache>
            </c:strRef>
          </c:tx>
          <c:invertIfNegative val="0"/>
          <c:cat>
            <c:numRef>
              <c:f>Chart!$C$17:$I$17</c:f>
              <c:numCache>
                <c:formatCode>General</c:formatCode>
                <c:ptCount val="7"/>
                <c:pt idx="0" formatCode="0_)">
                  <c:v>2001</c:v>
                </c:pt>
                <c:pt idx="1">
                  <c:v>2011</c:v>
                </c:pt>
                <c:pt idx="2" formatCode="0_)">
                  <c:v>2021</c:v>
                </c:pt>
                <c:pt idx="3" formatCode="0_)">
                  <c:v>2031</c:v>
                </c:pt>
                <c:pt idx="4" formatCode="0_)">
                  <c:v>2041</c:v>
                </c:pt>
                <c:pt idx="5" formatCode="0_)">
                  <c:v>2051</c:v>
                </c:pt>
                <c:pt idx="6" formatCode="0_)">
                  <c:v>2061</c:v>
                </c:pt>
              </c:numCache>
            </c:numRef>
          </c:cat>
          <c:val>
            <c:numRef>
              <c:f>Chart!$C$18:$I$18</c:f>
              <c:numCache>
                <c:formatCode>#,##0.0</c:formatCode>
                <c:ptCount val="7"/>
                <c:pt idx="0">
                  <c:v>4.9474419999999997</c:v>
                </c:pt>
                <c:pt idx="1">
                  <c:v>5.48</c:v>
                </c:pt>
                <c:pt idx="2">
                  <c:v>6.7514110000000001</c:v>
                </c:pt>
                <c:pt idx="3">
                  <c:v>7.8225829999999981</c:v>
                </c:pt>
                <c:pt idx="4">
                  <c:v>7.8111430000000004</c:v>
                </c:pt>
                <c:pt idx="5">
                  <c:v>7.6995779999999989</c:v>
                </c:pt>
                <c:pt idx="6">
                  <c:v>8.3848390000000013</c:v>
                </c:pt>
              </c:numCache>
            </c:numRef>
          </c:val>
        </c:ser>
        <c:ser>
          <c:idx val="1"/>
          <c:order val="1"/>
          <c:tx>
            <c:strRef>
              <c:f>Chart!$B$19</c:f>
              <c:strCache>
                <c:ptCount val="1"/>
                <c:pt idx="0">
                  <c:v>75-84</c:v>
                </c:pt>
              </c:strCache>
            </c:strRef>
          </c:tx>
          <c:invertIfNegative val="0"/>
          <c:cat>
            <c:numRef>
              <c:f>Chart!$C$17:$I$17</c:f>
              <c:numCache>
                <c:formatCode>General</c:formatCode>
                <c:ptCount val="7"/>
                <c:pt idx="0" formatCode="0_)">
                  <c:v>2001</c:v>
                </c:pt>
                <c:pt idx="1">
                  <c:v>2011</c:v>
                </c:pt>
                <c:pt idx="2" formatCode="0_)">
                  <c:v>2021</c:v>
                </c:pt>
                <c:pt idx="3" formatCode="0_)">
                  <c:v>2031</c:v>
                </c:pt>
                <c:pt idx="4" formatCode="0_)">
                  <c:v>2041</c:v>
                </c:pt>
                <c:pt idx="5" formatCode="0_)">
                  <c:v>2051</c:v>
                </c:pt>
                <c:pt idx="6" formatCode="0_)">
                  <c:v>2061</c:v>
                </c:pt>
              </c:numCache>
            </c:numRef>
          </c:cat>
          <c:val>
            <c:numRef>
              <c:f>Chart!$C$19:$I$19</c:f>
              <c:numCache>
                <c:formatCode>#,##0.0</c:formatCode>
                <c:ptCount val="7"/>
                <c:pt idx="0">
                  <c:v>3.2956469999999993</c:v>
                </c:pt>
                <c:pt idx="1">
                  <c:v>3.5019999999999998</c:v>
                </c:pt>
                <c:pt idx="2">
                  <c:v>4.3360240000000001</c:v>
                </c:pt>
                <c:pt idx="3">
                  <c:v>5.4871879999999988</c:v>
                </c:pt>
                <c:pt idx="4">
                  <c:v>6.5563959999999986</c:v>
                </c:pt>
                <c:pt idx="5">
                  <c:v>6.6428489999999982</c:v>
                </c:pt>
                <c:pt idx="6">
                  <c:v>6.6964139999999999</c:v>
                </c:pt>
              </c:numCache>
            </c:numRef>
          </c:val>
        </c:ser>
        <c:ser>
          <c:idx val="2"/>
          <c:order val="2"/>
          <c:tx>
            <c:strRef>
              <c:f>Chart!$B$20</c:f>
              <c:strCache>
                <c:ptCount val="1"/>
                <c:pt idx="0">
                  <c:v>85+</c:v>
                </c:pt>
              </c:strCache>
            </c:strRef>
          </c:tx>
          <c:invertIfNegative val="0"/>
          <c:cat>
            <c:numRef>
              <c:f>Chart!$C$17:$I$17</c:f>
              <c:numCache>
                <c:formatCode>General</c:formatCode>
                <c:ptCount val="7"/>
                <c:pt idx="0" formatCode="0_)">
                  <c:v>2001</c:v>
                </c:pt>
                <c:pt idx="1">
                  <c:v>2011</c:v>
                </c:pt>
                <c:pt idx="2" formatCode="0_)">
                  <c:v>2021</c:v>
                </c:pt>
                <c:pt idx="3" formatCode="0_)">
                  <c:v>2031</c:v>
                </c:pt>
                <c:pt idx="4" formatCode="0_)">
                  <c:v>2041</c:v>
                </c:pt>
                <c:pt idx="5" formatCode="0_)">
                  <c:v>2051</c:v>
                </c:pt>
                <c:pt idx="6" formatCode="0_)">
                  <c:v>2061</c:v>
                </c:pt>
              </c:numCache>
            </c:numRef>
          </c:cat>
          <c:val>
            <c:numRef>
              <c:f>Chart!$C$20:$I$20</c:f>
              <c:numCache>
                <c:formatCode>#,##0.0</c:formatCode>
                <c:ptCount val="7"/>
                <c:pt idx="0">
                  <c:v>1.1297489999999999</c:v>
                </c:pt>
                <c:pt idx="1">
                  <c:v>1.3939999999999997</c:v>
                </c:pt>
                <c:pt idx="2">
                  <c:v>1.9133790000000002</c:v>
                </c:pt>
                <c:pt idx="3">
                  <c:v>2.8363649999999994</c:v>
                </c:pt>
                <c:pt idx="4">
                  <c:v>3.9410869999999991</c:v>
                </c:pt>
                <c:pt idx="5">
                  <c:v>5.1874949999999993</c:v>
                </c:pt>
                <c:pt idx="6">
                  <c:v>5.8877339999999982</c:v>
                </c:pt>
              </c:numCache>
            </c:numRef>
          </c:val>
        </c:ser>
        <c:dLbls>
          <c:showLegendKey val="0"/>
          <c:showVal val="0"/>
          <c:showCatName val="0"/>
          <c:showSerName val="0"/>
          <c:showPercent val="0"/>
          <c:showBubbleSize val="0"/>
        </c:dLbls>
        <c:gapWidth val="150"/>
        <c:axId val="136594944"/>
        <c:axId val="136596480"/>
      </c:barChart>
      <c:catAx>
        <c:axId val="136594944"/>
        <c:scaling>
          <c:orientation val="minMax"/>
        </c:scaling>
        <c:delete val="0"/>
        <c:axPos val="b"/>
        <c:numFmt formatCode="0_)" sourceLinked="1"/>
        <c:majorTickMark val="out"/>
        <c:minorTickMark val="none"/>
        <c:tickLblPos val="nextTo"/>
        <c:txPr>
          <a:bodyPr/>
          <a:lstStyle/>
          <a:p>
            <a:pPr>
              <a:defRPr sz="1200"/>
            </a:pPr>
            <a:endParaRPr lang="en-US"/>
          </a:p>
        </c:txPr>
        <c:crossAx val="136596480"/>
        <c:crosses val="autoZero"/>
        <c:auto val="1"/>
        <c:lblAlgn val="ctr"/>
        <c:lblOffset val="100"/>
        <c:noMultiLvlLbl val="0"/>
      </c:catAx>
      <c:valAx>
        <c:axId val="136596480"/>
        <c:scaling>
          <c:orientation val="minMax"/>
        </c:scaling>
        <c:delete val="0"/>
        <c:axPos val="l"/>
        <c:majorGridlines/>
        <c:numFmt formatCode="#,###" sourceLinked="0"/>
        <c:majorTickMark val="out"/>
        <c:minorTickMark val="none"/>
        <c:tickLblPos val="nextTo"/>
        <c:txPr>
          <a:bodyPr/>
          <a:lstStyle/>
          <a:p>
            <a:pPr>
              <a:defRPr sz="1200"/>
            </a:pPr>
            <a:endParaRPr lang="en-US"/>
          </a:p>
        </c:txPr>
        <c:crossAx val="136594944"/>
        <c:crosses val="autoZero"/>
        <c:crossBetween val="between"/>
        <c:majorUnit val="2"/>
      </c:valAx>
    </c:plotArea>
    <c:legend>
      <c:legendPos val="r"/>
      <c:layout>
        <c:manualLayout>
          <c:xMode val="edge"/>
          <c:yMode val="edge"/>
          <c:x val="0.86300172610799131"/>
          <c:y val="0.35071108010337371"/>
          <c:w val="0.13699827389200891"/>
          <c:h val="0.3984137389856634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Sheet1!$B$20</c:f>
              <c:strCache>
                <c:ptCount val="1"/>
                <c:pt idx="0">
                  <c:v>Good Health</c:v>
                </c:pt>
              </c:strCache>
            </c:strRef>
          </c:tx>
          <c:invertIfNegative val="0"/>
          <c:cat>
            <c:strRef>
              <c:f>Sheet1!$C$19:$D$19</c:f>
              <c:strCache>
                <c:ptCount val="2"/>
                <c:pt idx="0">
                  <c:v>Males</c:v>
                </c:pt>
                <c:pt idx="1">
                  <c:v>Females</c:v>
                </c:pt>
              </c:strCache>
            </c:strRef>
          </c:cat>
          <c:val>
            <c:numRef>
              <c:f>Sheet1!$C$20:$D$20</c:f>
              <c:numCache>
                <c:formatCode>General</c:formatCode>
                <c:ptCount val="2"/>
                <c:pt idx="0">
                  <c:v>75</c:v>
                </c:pt>
                <c:pt idx="1">
                  <c:v>76</c:v>
                </c:pt>
              </c:numCache>
            </c:numRef>
          </c:val>
        </c:ser>
        <c:ser>
          <c:idx val="1"/>
          <c:order val="1"/>
          <c:tx>
            <c:strRef>
              <c:f>Sheet1!$B$21</c:f>
              <c:strCache>
                <c:ptCount val="1"/>
                <c:pt idx="0">
                  <c:v>Impaired Health</c:v>
                </c:pt>
              </c:strCache>
            </c:strRef>
          </c:tx>
          <c:spPr>
            <a:solidFill>
              <a:srgbClr val="FF6600"/>
            </a:solidFill>
          </c:spPr>
          <c:invertIfNegative val="0"/>
          <c:cat>
            <c:strRef>
              <c:f>Sheet1!$C$19:$D$19</c:f>
              <c:strCache>
                <c:ptCount val="2"/>
                <c:pt idx="0">
                  <c:v>Males</c:v>
                </c:pt>
                <c:pt idx="1">
                  <c:v>Females</c:v>
                </c:pt>
              </c:strCache>
            </c:strRef>
          </c:cat>
          <c:val>
            <c:numRef>
              <c:f>Sheet1!$C$21:$D$21</c:f>
              <c:numCache>
                <c:formatCode>General</c:formatCode>
                <c:ptCount val="2"/>
                <c:pt idx="0">
                  <c:v>8</c:v>
                </c:pt>
                <c:pt idx="1">
                  <c:v>10</c:v>
                </c:pt>
              </c:numCache>
            </c:numRef>
          </c:val>
        </c:ser>
        <c:dLbls>
          <c:showLegendKey val="0"/>
          <c:showVal val="0"/>
          <c:showCatName val="0"/>
          <c:showSerName val="0"/>
          <c:showPercent val="0"/>
          <c:showBubbleSize val="0"/>
        </c:dLbls>
        <c:gapWidth val="150"/>
        <c:overlap val="100"/>
        <c:axId val="136707072"/>
        <c:axId val="136712960"/>
      </c:barChart>
      <c:catAx>
        <c:axId val="136707072"/>
        <c:scaling>
          <c:orientation val="minMax"/>
        </c:scaling>
        <c:delete val="0"/>
        <c:axPos val="b"/>
        <c:majorTickMark val="out"/>
        <c:minorTickMark val="none"/>
        <c:tickLblPos val="nextTo"/>
        <c:txPr>
          <a:bodyPr/>
          <a:lstStyle/>
          <a:p>
            <a:pPr>
              <a:defRPr sz="1200"/>
            </a:pPr>
            <a:endParaRPr lang="en-US"/>
          </a:p>
        </c:txPr>
        <c:crossAx val="136712960"/>
        <c:crossesAt val="65"/>
        <c:auto val="1"/>
        <c:lblAlgn val="ctr"/>
        <c:lblOffset val="100"/>
        <c:noMultiLvlLbl val="0"/>
      </c:catAx>
      <c:valAx>
        <c:axId val="13671296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36707072"/>
        <c:crosses val="autoZero"/>
        <c:crossBetween val="between"/>
        <c:majorUnit val="5"/>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1"/>
          <c:order val="1"/>
          <c:spPr>
            <a:solidFill>
              <a:schemeClr val="accent6">
                <a:lumMod val="60000"/>
                <a:lumOff val="40000"/>
              </a:schemeClr>
            </a:solidFill>
          </c:spPr>
          <c:cat>
            <c:numRef>
              <c:f>Sheet1!$A$2:$A$78</c:f>
              <c:numCache>
                <c:formatCode>General</c:formatCode>
                <c:ptCount val="77"/>
                <c:pt idx="0">
                  <c:v>25</c:v>
                </c:pt>
                <c:pt idx="5">
                  <c:v>30</c:v>
                </c:pt>
                <c:pt idx="10">
                  <c:v>35</c:v>
                </c:pt>
                <c:pt idx="16">
                  <c:v>40</c:v>
                </c:pt>
                <c:pt idx="21">
                  <c:v>45</c:v>
                </c:pt>
                <c:pt idx="26">
                  <c:v>50</c:v>
                </c:pt>
                <c:pt idx="31">
                  <c:v>55</c:v>
                </c:pt>
                <c:pt idx="36">
                  <c:v>60</c:v>
                </c:pt>
                <c:pt idx="41">
                  <c:v>65</c:v>
                </c:pt>
                <c:pt idx="46">
                  <c:v>70</c:v>
                </c:pt>
                <c:pt idx="51">
                  <c:v>75</c:v>
                </c:pt>
                <c:pt idx="56">
                  <c:v>80</c:v>
                </c:pt>
                <c:pt idx="61">
                  <c:v>85</c:v>
                </c:pt>
                <c:pt idx="66">
                  <c:v>90</c:v>
                </c:pt>
                <c:pt idx="71">
                  <c:v>95</c:v>
                </c:pt>
                <c:pt idx="76">
                  <c:v>100</c:v>
                </c:pt>
              </c:numCache>
            </c:numRef>
          </c:cat>
          <c:val>
            <c:numRef>
              <c:f>Sheet1!$B$2:$B$78</c:f>
              <c:numCache>
                <c:formatCode>General</c:formatCode>
                <c:ptCount val="77"/>
                <c:pt idx="0">
                  <c:v>1200</c:v>
                </c:pt>
                <c:pt idx="1">
                  <c:v>2520</c:v>
                </c:pt>
                <c:pt idx="2">
                  <c:v>3906</c:v>
                </c:pt>
                <c:pt idx="3" formatCode="0">
                  <c:v>5361.3</c:v>
                </c:pt>
                <c:pt idx="4" formatCode="0">
                  <c:v>6889.3650000000034</c:v>
                </c:pt>
                <c:pt idx="5" formatCode="0">
                  <c:v>8493.8332500000088</c:v>
                </c:pt>
                <c:pt idx="6" formatCode="0">
                  <c:v>10178.524912500006</c:v>
                </c:pt>
                <c:pt idx="7" formatCode="0">
                  <c:v>11947.451158125004</c:v>
                </c:pt>
                <c:pt idx="8" formatCode="0">
                  <c:v>13804.823716031256</c:v>
                </c:pt>
                <c:pt idx="9" formatCode="0">
                  <c:v>15755.06490183286</c:v>
                </c:pt>
                <c:pt idx="10" formatCode="0">
                  <c:v>17802.818146924459</c:v>
                </c:pt>
                <c:pt idx="11" formatCode="0">
                  <c:v>19952.959054270683</c:v>
                </c:pt>
                <c:pt idx="12" formatCode="0">
                  <c:v>22210.607006984217</c:v>
                </c:pt>
                <c:pt idx="13" formatCode="0">
                  <c:v>24581.137357333264</c:v>
                </c:pt>
                <c:pt idx="14" formatCode="0">
                  <c:v>27070.194225200099</c:v>
                </c:pt>
                <c:pt idx="15" formatCode="0">
                  <c:v>29683.703936460097</c:v>
                </c:pt>
                <c:pt idx="16" formatCode="0">
                  <c:v>32427.889133283115</c:v>
                </c:pt>
                <c:pt idx="17" formatCode="0">
                  <c:v>35309.28358994727</c:v>
                </c:pt>
                <c:pt idx="18" formatCode="0">
                  <c:v>38334.747769444635</c:v>
                </c:pt>
                <c:pt idx="19" formatCode="0">
                  <c:v>41511.485157916868</c:v>
                </c:pt>
                <c:pt idx="20" formatCode="0">
                  <c:v>44847.059415812706</c:v>
                </c:pt>
                <c:pt idx="21" formatCode="0">
                  <c:v>48349.412386603326</c:v>
                </c:pt>
                <c:pt idx="22" formatCode="0">
                  <c:v>53412.883005933516</c:v>
                </c:pt>
                <c:pt idx="23" formatCode="0">
                  <c:v>58729.527156230186</c:v>
                </c:pt>
                <c:pt idx="24" formatCode="0">
                  <c:v>64312.003514041702</c:v>
                </c:pt>
                <c:pt idx="25" formatCode="0">
                  <c:v>70173.603689743788</c:v>
                </c:pt>
                <c:pt idx="26" formatCode="0">
                  <c:v>76328.283874230969</c:v>
                </c:pt>
                <c:pt idx="27" formatCode="0">
                  <c:v>82790.698067942532</c:v>
                </c:pt>
                <c:pt idx="28" formatCode="0">
                  <c:v>89576.232971338977</c:v>
                </c:pt>
                <c:pt idx="29" formatCode="0">
                  <c:v>96701.044619906548</c:v>
                </c:pt>
                <c:pt idx="30" formatCode="0">
                  <c:v>104182.09685090199</c:v>
                </c:pt>
                <c:pt idx="31" formatCode="0">
                  <c:v>112037.20169344709</c:v>
                </c:pt>
                <c:pt idx="32" formatCode="0">
                  <c:v>120285.06177811939</c:v>
                </c:pt>
                <c:pt idx="33" formatCode="0">
                  <c:v>128945.31486702539</c:v>
                </c:pt>
                <c:pt idx="34" formatCode="0">
                  <c:v>138038.58061037594</c:v>
                </c:pt>
                <c:pt idx="35" formatCode="0">
                  <c:v>147586.50964089553</c:v>
                </c:pt>
                <c:pt idx="36" formatCode="0">
                  <c:v>153108.63983371347</c:v>
                </c:pt>
                <c:pt idx="37" formatCode="0">
                  <c:v>158741.2126303885</c:v>
                </c:pt>
                <c:pt idx="38" formatCode="0">
                  <c:v>164486.43688299548</c:v>
                </c:pt>
                <c:pt idx="39" formatCode="0">
                  <c:v>170346.56562065551</c:v>
                </c:pt>
                <c:pt idx="40" formatCode="0">
                  <c:v>176323.89693306852</c:v>
                </c:pt>
                <c:pt idx="41" formatCode="0">
                  <c:v>182420.77487173074</c:v>
                </c:pt>
                <c:pt idx="42" formatCode="0">
                  <c:v>136815.58115379742</c:v>
                </c:pt>
                <c:pt idx="43" formatCode="0">
                  <c:v>131656.36021148731</c:v>
                </c:pt>
                <c:pt idx="44" formatCode="0">
                  <c:v>126239.17822206202</c:v>
                </c:pt>
                <c:pt idx="45" formatCode="0">
                  <c:v>120551.13713316477</c:v>
                </c:pt>
                <c:pt idx="46" formatCode="0">
                  <c:v>114578.69398982264</c:v>
                </c:pt>
                <c:pt idx="47" formatCode="0">
                  <c:v>108307.62868931418</c:v>
                </c:pt>
                <c:pt idx="48" formatCode="0">
                  <c:v>101723.01012377987</c:v>
                </c:pt>
                <c:pt idx="49" formatCode="0">
                  <c:v>94809.160629968886</c:v>
                </c:pt>
                <c:pt idx="50" formatCode="0">
                  <c:v>87549.618661467335</c:v>
                </c:pt>
                <c:pt idx="51" formatCode="0">
                  <c:v>79927.099594540705</c:v>
                </c:pt>
                <c:pt idx="52" formatCode="0">
                  <c:v>78923.454574267278</c:v>
                </c:pt>
                <c:pt idx="53" formatCode="0">
                  <c:v>77869.627302981651</c:v>
                </c:pt>
                <c:pt idx="54" formatCode="0">
                  <c:v>76763.108668130619</c:v>
                </c:pt>
                <c:pt idx="55" formatCode="0">
                  <c:v>75601.264101536668</c:v>
                </c:pt>
                <c:pt idx="56" formatCode="0">
                  <c:v>74381.32730661353</c:v>
                </c:pt>
                <c:pt idx="57" formatCode="0">
                  <c:v>73100.393671944214</c:v>
                </c:pt>
                <c:pt idx="58" formatCode="0">
                  <c:v>71755.413355541372</c:v>
                </c:pt>
                <c:pt idx="59" formatCode="0">
                  <c:v>70343.184023318507</c:v>
                </c:pt>
                <c:pt idx="60" formatCode="0">
                  <c:v>68860.34322448443</c:v>
                </c:pt>
                <c:pt idx="61" formatCode="0">
                  <c:v>67303.360385708642</c:v>
                </c:pt>
                <c:pt idx="62" formatCode="0">
                  <c:v>64668.528404994096</c:v>
                </c:pt>
                <c:pt idx="63" formatCode="0">
                  <c:v>61901.954825244102</c:v>
                </c:pt>
                <c:pt idx="64" formatCode="0">
                  <c:v>58997.052566506012</c:v>
                </c:pt>
                <c:pt idx="65" formatCode="0">
                  <c:v>55946.905194831175</c:v>
                </c:pt>
                <c:pt idx="66" formatCode="0">
                  <c:v>52744.250454572873</c:v>
                </c:pt>
                <c:pt idx="67" formatCode="0">
                  <c:v>49381.462977301519</c:v>
                </c:pt>
                <c:pt idx="68" formatCode="0">
                  <c:v>45850.536126166597</c:v>
                </c:pt>
                <c:pt idx="69" formatCode="0">
                  <c:v>42143.062932475012</c:v>
                </c:pt>
                <c:pt idx="70" formatCode="0">
                  <c:v>38250.216079098958</c:v>
                </c:pt>
                <c:pt idx="71" formatCode="0">
                  <c:v>34162.726883053576</c:v>
                </c:pt>
                <c:pt idx="72" formatCode="0">
                  <c:v>29870.863227206297</c:v>
                </c:pt>
                <c:pt idx="73" formatCode="0">
                  <c:v>25364.406388566629</c:v>
                </c:pt>
                <c:pt idx="74" formatCode="0">
                  <c:v>20632.626707994954</c:v>
                </c:pt>
                <c:pt idx="75" formatCode="0">
                  <c:v>11664.258043394704</c:v>
                </c:pt>
                <c:pt idx="76" formatCode="0">
                  <c:v>2247.4709455644406</c:v>
                </c:pt>
              </c:numCache>
            </c:numRef>
          </c:val>
        </c:ser>
        <c:dLbls>
          <c:showLegendKey val="0"/>
          <c:showVal val="0"/>
          <c:showCatName val="0"/>
          <c:showSerName val="0"/>
          <c:showPercent val="0"/>
          <c:showBubbleSize val="0"/>
        </c:dLbls>
        <c:axId val="137004160"/>
        <c:axId val="137005696"/>
      </c:areaChart>
      <c:barChart>
        <c:barDir val="col"/>
        <c:grouping val="clustered"/>
        <c:varyColors val="0"/>
        <c:ser>
          <c:idx val="0"/>
          <c:order val="0"/>
          <c:invertIfNegative val="0"/>
          <c:cat>
            <c:numRef>
              <c:f>Sheet1!$A$2:$A$78</c:f>
              <c:numCache>
                <c:formatCode>General</c:formatCode>
                <c:ptCount val="77"/>
                <c:pt idx="0">
                  <c:v>25</c:v>
                </c:pt>
                <c:pt idx="5">
                  <c:v>30</c:v>
                </c:pt>
                <c:pt idx="10">
                  <c:v>35</c:v>
                </c:pt>
                <c:pt idx="16">
                  <c:v>40</c:v>
                </c:pt>
                <c:pt idx="21">
                  <c:v>45</c:v>
                </c:pt>
                <c:pt idx="26">
                  <c:v>50</c:v>
                </c:pt>
                <c:pt idx="31">
                  <c:v>55</c:v>
                </c:pt>
                <c:pt idx="36">
                  <c:v>60</c:v>
                </c:pt>
                <c:pt idx="41">
                  <c:v>65</c:v>
                </c:pt>
                <c:pt idx="46">
                  <c:v>70</c:v>
                </c:pt>
                <c:pt idx="51">
                  <c:v>75</c:v>
                </c:pt>
                <c:pt idx="56">
                  <c:v>80</c:v>
                </c:pt>
                <c:pt idx="61">
                  <c:v>85</c:v>
                </c:pt>
                <c:pt idx="66">
                  <c:v>90</c:v>
                </c:pt>
                <c:pt idx="71">
                  <c:v>95</c:v>
                </c:pt>
                <c:pt idx="76">
                  <c:v>100</c:v>
                </c:pt>
              </c:numCache>
            </c:numRef>
          </c:cat>
          <c:val>
            <c:numRef>
              <c:f>Sheet1!$A$2:$A$78</c:f>
              <c:numCache>
                <c:formatCode>General</c:formatCode>
                <c:ptCount val="77"/>
                <c:pt idx="0">
                  <c:v>25</c:v>
                </c:pt>
                <c:pt idx="5">
                  <c:v>30</c:v>
                </c:pt>
                <c:pt idx="10">
                  <c:v>35</c:v>
                </c:pt>
                <c:pt idx="16">
                  <c:v>40</c:v>
                </c:pt>
                <c:pt idx="21">
                  <c:v>45</c:v>
                </c:pt>
                <c:pt idx="26">
                  <c:v>50</c:v>
                </c:pt>
                <c:pt idx="31">
                  <c:v>55</c:v>
                </c:pt>
                <c:pt idx="36">
                  <c:v>60</c:v>
                </c:pt>
                <c:pt idx="41">
                  <c:v>65</c:v>
                </c:pt>
                <c:pt idx="46">
                  <c:v>70</c:v>
                </c:pt>
                <c:pt idx="51">
                  <c:v>75</c:v>
                </c:pt>
                <c:pt idx="56">
                  <c:v>80</c:v>
                </c:pt>
                <c:pt idx="61">
                  <c:v>85</c:v>
                </c:pt>
                <c:pt idx="66">
                  <c:v>90</c:v>
                </c:pt>
                <c:pt idx="71">
                  <c:v>95</c:v>
                </c:pt>
                <c:pt idx="76">
                  <c:v>100</c:v>
                </c:pt>
              </c:numCache>
            </c:numRef>
          </c:val>
        </c:ser>
        <c:dLbls>
          <c:showLegendKey val="0"/>
          <c:showVal val="0"/>
          <c:showCatName val="0"/>
          <c:showSerName val="0"/>
          <c:showPercent val="0"/>
          <c:showBubbleSize val="0"/>
        </c:dLbls>
        <c:gapWidth val="0"/>
        <c:axId val="137004160"/>
        <c:axId val="137005696"/>
      </c:barChart>
      <c:catAx>
        <c:axId val="137004160"/>
        <c:scaling>
          <c:orientation val="minMax"/>
        </c:scaling>
        <c:delete val="1"/>
        <c:axPos val="b"/>
        <c:numFmt formatCode="General" sourceLinked="1"/>
        <c:majorTickMark val="out"/>
        <c:minorTickMark val="none"/>
        <c:tickLblPos val="none"/>
        <c:crossAx val="137005696"/>
        <c:crosses val="autoZero"/>
        <c:auto val="1"/>
        <c:lblAlgn val="ctr"/>
        <c:lblOffset val="100"/>
        <c:noMultiLvlLbl val="0"/>
      </c:catAx>
      <c:valAx>
        <c:axId val="137005696"/>
        <c:scaling>
          <c:orientation val="minMax"/>
        </c:scaling>
        <c:delete val="1"/>
        <c:axPos val="l"/>
        <c:title>
          <c:tx>
            <c:rich>
              <a:bodyPr rot="-5400000" vert="horz"/>
              <a:lstStyle/>
              <a:p>
                <a:pPr>
                  <a:defRPr sz="1400"/>
                </a:pPr>
                <a:r>
                  <a:rPr lang="en-US" sz="1400" dirty="0"/>
                  <a:t>Fund size</a:t>
                </a:r>
              </a:p>
            </c:rich>
          </c:tx>
          <c:layout>
            <c:manualLayout>
              <c:xMode val="edge"/>
              <c:yMode val="edge"/>
              <c:x val="1.6456513533409118E-2"/>
              <c:y val="0.32074750935284296"/>
            </c:manualLayout>
          </c:layout>
          <c:overlay val="0"/>
        </c:title>
        <c:numFmt formatCode="General" sourceLinked="1"/>
        <c:majorTickMark val="out"/>
        <c:minorTickMark val="none"/>
        <c:tickLblPos val="none"/>
        <c:crossAx val="13700416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c:f>
              <c:strCache>
                <c:ptCount val="1"/>
                <c:pt idx="0">
                  <c:v>Pensions</c:v>
                </c:pt>
              </c:strCache>
            </c:strRef>
          </c:tx>
          <c:invertIfNegative val="0"/>
          <c:cat>
            <c:strRef>
              <c:f>Sheet2!$B$1:$G$1</c:f>
              <c:strCache>
                <c:ptCount val="6"/>
                <c:pt idx="0">
                  <c:v>Not at all confident</c:v>
                </c:pt>
                <c:pt idx="1">
                  <c:v>Not very confident</c:v>
                </c:pt>
                <c:pt idx="2">
                  <c:v>Somewhat confident </c:v>
                </c:pt>
                <c:pt idx="3">
                  <c:v>Very confident </c:v>
                </c:pt>
                <c:pt idx="4">
                  <c:v>Extremely confident </c:v>
                </c:pt>
                <c:pt idx="5">
                  <c:v>Don't know / not sure</c:v>
                </c:pt>
              </c:strCache>
            </c:strRef>
          </c:cat>
          <c:val>
            <c:numRef>
              <c:f>Sheet2!$B$2:$G$2</c:f>
              <c:numCache>
                <c:formatCode>0%</c:formatCode>
                <c:ptCount val="6"/>
                <c:pt idx="0">
                  <c:v>0.16000000000000003</c:v>
                </c:pt>
                <c:pt idx="1">
                  <c:v>0.21000000000000002</c:v>
                </c:pt>
                <c:pt idx="2">
                  <c:v>0.29000000000000004</c:v>
                </c:pt>
                <c:pt idx="3">
                  <c:v>0.14000000000000001</c:v>
                </c:pt>
                <c:pt idx="4">
                  <c:v>8.0000000000000016E-2</c:v>
                </c:pt>
                <c:pt idx="5">
                  <c:v>0.13</c:v>
                </c:pt>
              </c:numCache>
            </c:numRef>
          </c:val>
        </c:ser>
        <c:dLbls>
          <c:showLegendKey val="0"/>
          <c:showVal val="0"/>
          <c:showCatName val="0"/>
          <c:showSerName val="0"/>
          <c:showPercent val="0"/>
          <c:showBubbleSize val="0"/>
        </c:dLbls>
        <c:gapWidth val="150"/>
        <c:axId val="179312512"/>
        <c:axId val="179314048"/>
      </c:barChart>
      <c:catAx>
        <c:axId val="179312512"/>
        <c:scaling>
          <c:orientation val="minMax"/>
        </c:scaling>
        <c:delete val="0"/>
        <c:axPos val="b"/>
        <c:majorTickMark val="out"/>
        <c:minorTickMark val="none"/>
        <c:tickLblPos val="nextTo"/>
        <c:txPr>
          <a:bodyPr/>
          <a:lstStyle/>
          <a:p>
            <a:pPr>
              <a:defRPr sz="1200">
                <a:solidFill>
                  <a:schemeClr val="accent5"/>
                </a:solidFill>
              </a:defRPr>
            </a:pPr>
            <a:endParaRPr lang="en-US"/>
          </a:p>
        </c:txPr>
        <c:crossAx val="179314048"/>
        <c:crosses val="autoZero"/>
        <c:auto val="1"/>
        <c:lblAlgn val="ctr"/>
        <c:lblOffset val="100"/>
        <c:noMultiLvlLbl val="0"/>
      </c:catAx>
      <c:valAx>
        <c:axId val="179314048"/>
        <c:scaling>
          <c:orientation val="minMax"/>
          <c:max val="0.30000000000000004"/>
        </c:scaling>
        <c:delete val="0"/>
        <c:axPos val="l"/>
        <c:majorGridlines/>
        <c:numFmt formatCode="0%" sourceLinked="1"/>
        <c:majorTickMark val="out"/>
        <c:minorTickMark val="none"/>
        <c:tickLblPos val="nextTo"/>
        <c:txPr>
          <a:bodyPr/>
          <a:lstStyle/>
          <a:p>
            <a:pPr>
              <a:defRPr sz="1200"/>
            </a:pPr>
            <a:endParaRPr lang="en-US"/>
          </a:p>
        </c:txPr>
        <c:crossAx val="17931251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8780659520142"/>
          <c:y val="5.0812264254109396E-2"/>
          <c:w val="0.83926887811593898"/>
          <c:h val="0.83106603102526799"/>
        </c:manualLayout>
      </c:layout>
      <c:lineChart>
        <c:grouping val="standard"/>
        <c:varyColors val="0"/>
        <c:ser>
          <c:idx val="0"/>
          <c:order val="0"/>
          <c:spPr>
            <a:ln w="50800">
              <a:solidFill>
                <a:srgbClr val="7030A0"/>
              </a:solidFill>
            </a:ln>
          </c:spPr>
          <c:marker>
            <c:symbol val="none"/>
          </c:marker>
          <c:cat>
            <c:numRef>
              <c:f>Corrected_Ned!$D$5:$AL$5</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Corrected_Ned!$D$9:$AL$9</c:f>
              <c:numCache>
                <c:formatCode>0.0%</c:formatCode>
                <c:ptCount val="35"/>
                <c:pt idx="0">
                  <c:v>0.12488699424126581</c:v>
                </c:pt>
                <c:pt idx="1">
                  <c:v>0.13131089203607704</c:v>
                </c:pt>
                <c:pt idx="2">
                  <c:v>0.11969128503849102</c:v>
                </c:pt>
                <c:pt idx="3">
                  <c:v>9.6974131383100071E-2</c:v>
                </c:pt>
                <c:pt idx="4">
                  <c:v>9.6974131383100071E-2</c:v>
                </c:pt>
                <c:pt idx="5">
                  <c:v>9.5602180968469508E-2</c:v>
                </c:pt>
                <c:pt idx="6">
                  <c:v>8.8675806142775704E-2</c:v>
                </c:pt>
                <c:pt idx="7">
                  <c:v>9.313657568121525E-2</c:v>
                </c:pt>
                <c:pt idx="8">
                  <c:v>9.1086459357704541E-2</c:v>
                </c:pt>
                <c:pt idx="9">
                  <c:v>9.5176528438118968E-2</c:v>
                </c:pt>
                <c:pt idx="10">
                  <c:v>0.12964694500806884</c:v>
                </c:pt>
                <c:pt idx="11">
                  <c:v>0.11472109696727673</c:v>
                </c:pt>
                <c:pt idx="12">
                  <c:v>9.3681546583740838E-2</c:v>
                </c:pt>
                <c:pt idx="13">
                  <c:v>7.8698976341823101E-2</c:v>
                </c:pt>
                <c:pt idx="14">
                  <c:v>7.9994086278052601E-2</c:v>
                </c:pt>
                <c:pt idx="15">
                  <c:v>7.990124443574409E-2</c:v>
                </c:pt>
                <c:pt idx="16">
                  <c:v>7.4144400154020573E-2</c:v>
                </c:pt>
                <c:pt idx="17">
                  <c:v>6.2623507775491305E-2</c:v>
                </c:pt>
                <c:pt idx="18">
                  <c:v>4.3724233223999542E-2</c:v>
                </c:pt>
                <c:pt idx="19">
                  <c:v>4.5126754720598461E-2</c:v>
                </c:pt>
                <c:pt idx="20">
                  <c:v>5.1135126897447147E-2</c:v>
                </c:pt>
                <c:pt idx="21">
                  <c:v>4.394942081988007E-2</c:v>
                </c:pt>
                <c:pt idx="22">
                  <c:v>2.8868705668698036E-2</c:v>
                </c:pt>
                <c:pt idx="23">
                  <c:v>2.1897830345666058E-2</c:v>
                </c:pt>
                <c:pt idx="24">
                  <c:v>2.804777221564736E-2</c:v>
                </c:pt>
                <c:pt idx="25">
                  <c:v>2.3975720655212029E-2</c:v>
                </c:pt>
                <c:pt idx="26">
                  <c:v>2.3131371322859806E-2</c:v>
                </c:pt>
                <c:pt idx="27">
                  <c:v>2.7089333225286838E-2</c:v>
                </c:pt>
                <c:pt idx="28">
                  <c:v>3.7505533249342582E-2</c:v>
                </c:pt>
                <c:pt idx="29">
                  <c:v>2.9130708017933049E-2</c:v>
                </c:pt>
                <c:pt idx="30">
                  <c:v>2.1518206959530106E-2</c:v>
                </c:pt>
                <c:pt idx="31">
                  <c:v>1.925365190411199E-2</c:v>
                </c:pt>
                <c:pt idx="32">
                  <c:v>8.0547106087605069E-3</c:v>
                </c:pt>
                <c:pt idx="33">
                  <c:v>9.2496519708198388E-3</c:v>
                </c:pt>
                <c:pt idx="34">
                  <c:v>1.2847671370672886E-2</c:v>
                </c:pt>
              </c:numCache>
            </c:numRef>
          </c:val>
          <c:smooth val="0"/>
        </c:ser>
        <c:dLbls>
          <c:showLegendKey val="0"/>
          <c:showVal val="0"/>
          <c:showCatName val="0"/>
          <c:showSerName val="0"/>
          <c:showPercent val="0"/>
          <c:showBubbleSize val="0"/>
        </c:dLbls>
        <c:marker val="1"/>
        <c:smooth val="0"/>
        <c:axId val="135173632"/>
        <c:axId val="135175168"/>
      </c:lineChart>
      <c:catAx>
        <c:axId val="135173632"/>
        <c:scaling>
          <c:orientation val="minMax"/>
        </c:scaling>
        <c:delete val="0"/>
        <c:axPos val="b"/>
        <c:numFmt formatCode="General" sourceLinked="1"/>
        <c:majorTickMark val="out"/>
        <c:minorTickMark val="none"/>
        <c:tickLblPos val="nextTo"/>
        <c:txPr>
          <a:bodyPr/>
          <a:lstStyle/>
          <a:p>
            <a:pPr>
              <a:defRPr sz="1200">
                <a:solidFill>
                  <a:schemeClr val="accent5"/>
                </a:solidFill>
              </a:defRPr>
            </a:pPr>
            <a:endParaRPr lang="en-US"/>
          </a:p>
        </c:txPr>
        <c:crossAx val="135175168"/>
        <c:crosses val="autoZero"/>
        <c:auto val="1"/>
        <c:lblAlgn val="ctr"/>
        <c:lblOffset val="100"/>
        <c:tickLblSkip val="5"/>
        <c:tickMarkSkip val="1"/>
        <c:noMultiLvlLbl val="0"/>
      </c:catAx>
      <c:valAx>
        <c:axId val="135175168"/>
        <c:scaling>
          <c:orientation val="minMax"/>
        </c:scaling>
        <c:delete val="0"/>
        <c:axPos val="l"/>
        <c:majorGridlines/>
        <c:title>
          <c:tx>
            <c:rich>
              <a:bodyPr rot="-5400000" vert="horz"/>
              <a:lstStyle/>
              <a:p>
                <a:pPr>
                  <a:defRPr sz="1100"/>
                </a:pPr>
                <a:r>
                  <a:rPr lang="en-GB" sz="1100" dirty="0" smtClean="0"/>
                  <a:t>Investment Return</a:t>
                </a:r>
                <a:endParaRPr lang="en-GB" sz="1100" dirty="0"/>
              </a:p>
            </c:rich>
          </c:tx>
          <c:layout>
            <c:manualLayout>
              <c:xMode val="edge"/>
              <c:yMode val="edge"/>
              <c:x val="1.1472900617278188E-2"/>
              <c:y val="0.23484649707125776"/>
            </c:manualLayout>
          </c:layout>
          <c:overlay val="0"/>
        </c:title>
        <c:numFmt formatCode="0%" sourceLinked="0"/>
        <c:majorTickMark val="out"/>
        <c:minorTickMark val="none"/>
        <c:tickLblPos val="nextTo"/>
        <c:txPr>
          <a:bodyPr/>
          <a:lstStyle/>
          <a:p>
            <a:pPr>
              <a:defRPr sz="1200">
                <a:solidFill>
                  <a:schemeClr val="accent5"/>
                </a:solidFill>
              </a:defRPr>
            </a:pPr>
            <a:endParaRPr lang="en-US"/>
          </a:p>
        </c:txPr>
        <c:crossAx val="135173632"/>
        <c:crosses val="autoZero"/>
        <c:crossBetween val="between"/>
      </c:valAx>
      <c:spPr>
        <a:noFill/>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0.79344</cdr:x>
      <cdr:y>0.53726</cdr:y>
    </cdr:from>
    <cdr:to>
      <cdr:x>0.9705</cdr:x>
      <cdr:y>0.65589</cdr:y>
    </cdr:to>
    <cdr:sp macro="" textlink="">
      <cdr:nvSpPr>
        <cdr:cNvPr id="2" name="TextBox 1"/>
        <cdr:cNvSpPr txBox="1"/>
      </cdr:nvSpPr>
      <cdr:spPr>
        <a:xfrm xmlns:a="http://schemas.openxmlformats.org/drawingml/2006/main">
          <a:off x="5668587" y="1690911"/>
          <a:ext cx="1264920" cy="37338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lIns="0" tIns="0" rIns="0" bIns="0" rtlCol="0">
          <a:noAutofit/>
        </a:bodyPr>
        <a:lstStyle xmlns:a="http://schemas.openxmlformats.org/drawingml/2006/main"/>
        <a:p xmlns:a="http://schemas.openxmlformats.org/drawingml/2006/main">
          <a:r>
            <a:rPr lang="en-GB" sz="1200" dirty="0" smtClean="0"/>
            <a:t>Mortality pooling</a:t>
          </a:r>
        </a:p>
      </cdr:txBody>
    </cdr:sp>
  </cdr:relSizeAnchor>
</c:userShapes>
</file>

<file path=ppt/drawings/drawing2.xml><?xml version="1.0" encoding="utf-8"?>
<c:userShapes xmlns:c="http://schemas.openxmlformats.org/drawingml/2006/chart">
  <cdr:relSizeAnchor xmlns:cdr="http://schemas.openxmlformats.org/drawingml/2006/chartDrawing">
    <cdr:from>
      <cdr:x>0.01984</cdr:x>
      <cdr:y>0.42235</cdr:y>
    </cdr:from>
    <cdr:to>
      <cdr:x>0.97231</cdr:x>
      <cdr:y>0.42235</cdr:y>
    </cdr:to>
    <cdr:cxnSp macro="">
      <cdr:nvCxnSpPr>
        <cdr:cNvPr id="3" name="Straight Connector 2"/>
        <cdr:cNvCxnSpPr/>
      </cdr:nvCxnSpPr>
      <cdr:spPr>
        <a:xfrm xmlns:a="http://schemas.openxmlformats.org/drawingml/2006/main">
          <a:off x="137499" y="1307452"/>
          <a:ext cx="6602490" cy="0"/>
        </a:xfrm>
        <a:prstGeom xmlns:a="http://schemas.openxmlformats.org/drawingml/2006/main" prst="line">
          <a:avLst/>
        </a:prstGeom>
        <a:ln xmlns:a="http://schemas.openxmlformats.org/drawingml/2006/main" w="635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BE544F30-CDC6-40C7-9B43-318D64E7EE69}" type="datetimeFigureOut">
              <a:rPr lang="en-GB" smtClean="0"/>
              <a:t>14/10/2014</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C8E89890-34B8-42A5-BE8E-4F7484A4EA2C}" type="slidenum">
              <a:rPr lang="en-GB" smtClean="0"/>
              <a:t>‹#›</a:t>
            </a:fld>
            <a:endParaRPr lang="en-GB"/>
          </a:p>
        </p:txBody>
      </p:sp>
    </p:spTree>
    <p:extLst>
      <p:ext uri="{BB962C8B-B14F-4D97-AF65-F5344CB8AC3E}">
        <p14:creationId xmlns:p14="http://schemas.microsoft.com/office/powerpoint/2010/main" val="3165442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7" y="0"/>
            <a:ext cx="2951163" cy="497126"/>
          </a:xfrm>
          <a:prstGeom prst="rect">
            <a:avLst/>
          </a:prstGeom>
        </p:spPr>
        <p:txBody>
          <a:bodyPr vert="horz" lIns="91440" tIns="45720" rIns="91440" bIns="45720" rtlCol="0"/>
          <a:lstStyle>
            <a:lvl1pPr algn="r">
              <a:defRPr sz="1200"/>
            </a:lvl1pPr>
          </a:lstStyle>
          <a:p>
            <a:fld id="{9B4785D1-CEA8-470F-B2ED-CF4FFC07CA00}" type="datetimeFigureOut">
              <a:rPr lang="en-GB" smtClean="0"/>
              <a:pPr/>
              <a:t>14/10/2014</a:t>
            </a:fld>
            <a:endParaRPr lang="en-GB" dirty="0"/>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1440" tIns="45720" rIns="91440" bIns="45720" rtlCol="0" anchor="b"/>
          <a:lstStyle>
            <a:lvl1pPr algn="r">
              <a:defRPr sz="1200"/>
            </a:lvl1pPr>
          </a:lstStyle>
          <a:p>
            <a:fld id="{1963062B-4E6C-4E9F-8EE7-7B330B97F23C}" type="slidenum">
              <a:rPr lang="en-GB" smtClean="0"/>
              <a:pPr/>
              <a:t>‹#›</a:t>
            </a:fld>
            <a:endParaRPr lang="en-GB" dirty="0"/>
          </a:p>
        </p:txBody>
      </p:sp>
    </p:spTree>
    <p:extLst>
      <p:ext uri="{BB962C8B-B14F-4D97-AF65-F5344CB8AC3E}">
        <p14:creationId xmlns:p14="http://schemas.microsoft.com/office/powerpoint/2010/main" val="1942051200"/>
      </p:ext>
    </p:extLst>
  </p:cSld>
  <p:clrMap bg1="lt1" tx1="dk1" bg2="lt2" tx2="dk2" accent1="accent1" accent2="accent2" accent3="accent3" accent4="accent4" accent5="accent5" accent6="accent6" hlink="hlink" folHlink="folHlink"/>
  <p:notesStyle>
    <a:lvl1pPr marL="0" algn="l" defTabSz="914192" rtl="0" eaLnBrk="1" latinLnBrk="0" hangingPunct="1">
      <a:defRPr sz="1200" kern="1200">
        <a:solidFill>
          <a:schemeClr val="tx1"/>
        </a:solidFill>
        <a:latin typeface="+mn-lt"/>
        <a:ea typeface="+mn-ea"/>
        <a:cs typeface="+mn-cs"/>
      </a:defRPr>
    </a:lvl1pPr>
    <a:lvl2pPr marL="457096" algn="l" defTabSz="914192" rtl="0" eaLnBrk="1" latinLnBrk="0" hangingPunct="1">
      <a:defRPr sz="1200" kern="1200">
        <a:solidFill>
          <a:schemeClr val="tx1"/>
        </a:solidFill>
        <a:latin typeface="+mn-lt"/>
        <a:ea typeface="+mn-ea"/>
        <a:cs typeface="+mn-cs"/>
      </a:defRPr>
    </a:lvl2pPr>
    <a:lvl3pPr marL="914192" algn="l" defTabSz="914192" rtl="0" eaLnBrk="1" latinLnBrk="0" hangingPunct="1">
      <a:defRPr sz="1200" kern="1200">
        <a:solidFill>
          <a:schemeClr val="tx1"/>
        </a:solidFill>
        <a:latin typeface="+mn-lt"/>
        <a:ea typeface="+mn-ea"/>
        <a:cs typeface="+mn-cs"/>
      </a:defRPr>
    </a:lvl3pPr>
    <a:lvl4pPr marL="1371288" algn="l" defTabSz="914192" rtl="0" eaLnBrk="1" latinLnBrk="0" hangingPunct="1">
      <a:defRPr sz="1200" kern="1200">
        <a:solidFill>
          <a:schemeClr val="tx1"/>
        </a:solidFill>
        <a:latin typeface="+mn-lt"/>
        <a:ea typeface="+mn-ea"/>
        <a:cs typeface="+mn-cs"/>
      </a:defRPr>
    </a:lvl4pPr>
    <a:lvl5pPr marL="1828384" algn="l" defTabSz="914192" rtl="0" eaLnBrk="1" latinLnBrk="0" hangingPunct="1">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6" algn="l" defTabSz="914192" rtl="0" eaLnBrk="1" latinLnBrk="0" hangingPunct="1">
      <a:defRPr sz="1200" kern="1200">
        <a:solidFill>
          <a:schemeClr val="tx1"/>
        </a:solidFill>
        <a:latin typeface="+mn-lt"/>
        <a:ea typeface="+mn-ea"/>
        <a:cs typeface="+mn-cs"/>
      </a:defRPr>
    </a:lvl7pPr>
    <a:lvl8pPr marL="3199672" algn="l" defTabSz="914192" rtl="0" eaLnBrk="1" latinLnBrk="0" hangingPunct="1">
      <a:defRPr sz="1200" kern="1200">
        <a:solidFill>
          <a:schemeClr val="tx1"/>
        </a:solidFill>
        <a:latin typeface="+mn-lt"/>
        <a:ea typeface="+mn-ea"/>
        <a:cs typeface="+mn-cs"/>
      </a:defRPr>
    </a:lvl8pPr>
    <a:lvl9pPr marL="3656768"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 y="735013"/>
            <a:ext cx="6669088" cy="3752850"/>
          </a:xfrm>
        </p:spPr>
      </p:sp>
      <p:sp>
        <p:nvSpPr>
          <p:cNvPr id="3" name="Notes Placeholder 2"/>
          <p:cNvSpPr>
            <a:spLocks noGrp="1"/>
          </p:cNvSpPr>
          <p:nvPr>
            <p:ph type="body" idx="1"/>
          </p:nvPr>
        </p:nvSpPr>
        <p:spPr/>
        <p:txBody>
          <a:bodyPr>
            <a:normAutofit/>
          </a:bodyPr>
          <a:lstStyle/>
          <a:p>
            <a:endParaRPr lang="en-GB" dirty="0">
              <a:latin typeface="Georgia"/>
            </a:endParaRPr>
          </a:p>
        </p:txBody>
      </p:sp>
      <p:sp>
        <p:nvSpPr>
          <p:cNvPr id="4" name="Slide Number Placeholder 3"/>
          <p:cNvSpPr>
            <a:spLocks noGrp="1"/>
          </p:cNvSpPr>
          <p:nvPr>
            <p:ph type="sldNum" sz="quarter" idx="10"/>
          </p:nvPr>
        </p:nvSpPr>
        <p:spPr/>
        <p:txBody>
          <a:bodyPr/>
          <a:lstStyle/>
          <a:p>
            <a:fld id="{5CA7C1A6-3F6E-4A0C-A01A-2F04D27288E6}" type="slidenum">
              <a:rPr lang="en-GB" smtClean="0">
                <a:latin typeface="Georgia"/>
              </a:rPr>
              <a:pPr/>
              <a:t>1</a:t>
            </a:fld>
            <a:endParaRPr lang="en-GB" dirty="0">
              <a:latin typeface="Georgi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92075" y="746125"/>
            <a:ext cx="6626225" cy="372745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latin typeface="Arial" pitchFamily="34" charset="0"/>
              <a:ea typeface="ヒラギノ角ゴ Pro W3"/>
              <a:cs typeface="ヒラギノ角ゴ Pro W3"/>
            </a:endParaRPr>
          </a:p>
          <a:p>
            <a:pPr eaLnBrk="1" hangingPunct="1"/>
            <a:endParaRPr lang="en-GB" dirty="0" smtClean="0">
              <a:latin typeface="Arial" pitchFamily="34" charset="0"/>
              <a:ea typeface="ヒラギノ角ゴ Pro W3"/>
              <a:cs typeface="ヒラギノ角ゴ Pro W3"/>
            </a:endParaRPr>
          </a:p>
        </p:txBody>
      </p:sp>
      <p:sp>
        <p:nvSpPr>
          <p:cNvPr id="37892" name="Slide Number Placeholder 3"/>
          <p:cNvSpPr>
            <a:spLocks noGrp="1"/>
          </p:cNvSpPr>
          <p:nvPr>
            <p:ph type="sldNum" sz="quarter" idx="5"/>
          </p:nvPr>
        </p:nvSpPr>
        <p:spPr/>
        <p:txBody>
          <a:bodyPr/>
          <a:lstStyle/>
          <a:p>
            <a:pPr>
              <a:defRPr/>
            </a:pPr>
            <a:fld id="{DBAED5EB-8415-4154-A4A5-618F5E587EA5}" type="slidenum">
              <a:rPr lang="en-GB" smtClean="0">
                <a:ea typeface="ヒラギノ角ゴ Pro W3"/>
                <a:cs typeface="ヒラギノ角ゴ Pro W3"/>
              </a:rPr>
              <a:pPr>
                <a:defRPr/>
              </a:pPr>
              <a:t>12</a:t>
            </a:fld>
            <a:endParaRPr lang="en-GB" dirty="0" smtClean="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Looking at the value of an annuity from an investment perspective.</a:t>
            </a:r>
          </a:p>
          <a:p>
            <a:r>
              <a:rPr lang="en-GB" dirty="0" smtClean="0"/>
              <a:t>Annuity rates used are the best rates in the open</a:t>
            </a:r>
            <a:r>
              <a:rPr lang="en-GB" baseline="0" dirty="0" smtClean="0"/>
              <a:t> market.</a:t>
            </a:r>
            <a:endParaRPr lang="en-GB" dirty="0" smtClean="0"/>
          </a:p>
          <a:p>
            <a:r>
              <a:rPr lang="en-GB" dirty="0" smtClean="0"/>
              <a:t>Headline annuity rate of 6%</a:t>
            </a:r>
            <a:r>
              <a:rPr lang="en-GB" baseline="0" dirty="0" smtClean="0"/>
              <a:t> is not the same as the investment return – part of this is effectively the return of your capital.</a:t>
            </a:r>
          </a:p>
          <a:p>
            <a:r>
              <a:rPr lang="en-GB" dirty="0" smtClean="0"/>
              <a:t>Need to look at it on a cash flow basis – this will depend crucially on how long you live!</a:t>
            </a:r>
          </a:p>
          <a:p>
            <a:r>
              <a:rPr lang="en-GB" dirty="0" smtClean="0"/>
              <a:t>Chart here looks at the IRR if the customer lives to their life expectancy.</a:t>
            </a:r>
          </a:p>
          <a:p>
            <a:r>
              <a:rPr lang="en-GB" dirty="0" smtClean="0"/>
              <a:t>At (65) the</a:t>
            </a:r>
            <a:r>
              <a:rPr lang="en-GB" baseline="0" dirty="0" smtClean="0"/>
              <a:t> annuity just does not look a good investment – very low level of gilt yields and substantial improvement in life expectancy.</a:t>
            </a:r>
          </a:p>
          <a:p>
            <a:r>
              <a:rPr lang="en-GB" baseline="0" dirty="0" smtClean="0"/>
              <a:t>Not at all obvious that this is because (competitive) annuity providers are taking excess returns.</a:t>
            </a:r>
          </a:p>
          <a:p>
            <a:r>
              <a:rPr lang="en-GB" baseline="0" dirty="0" smtClean="0"/>
              <a:t>In recent years we have seen substantial innovation in the annuity market – underwriting of customers to improve rates for poorer health lives; new types of investments to improve yields.</a:t>
            </a:r>
          </a:p>
          <a:p>
            <a:endParaRPr lang="en-GB" baseline="0" dirty="0" smtClean="0"/>
          </a:p>
          <a:p>
            <a:r>
              <a:rPr lang="en-GB" baseline="0" dirty="0" smtClean="0"/>
              <a:t>Not only that but the annuity does not protect against inflation.</a:t>
            </a:r>
          </a:p>
          <a:p>
            <a:r>
              <a:rPr lang="en-GB" baseline="0" dirty="0" smtClean="0"/>
              <a:t>The value for money in index linked annuities is even worse – this is because of the low level of real yields and the lack of alternative debt instruments offering yields linked to inflation.  </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13</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14</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2075" y="746125"/>
            <a:ext cx="6626225" cy="372745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Another area that has not been given due attention is that although annuity income is guaranteed to last it will lose</a:t>
            </a:r>
            <a:r>
              <a:rPr lang="en-GB" baseline="0" dirty="0" smtClean="0"/>
              <a:t> it’s value over time. Even at low inflation rates people who live an average life could find their income reducing by 50% in real terms.</a:t>
            </a:r>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8B20B8B2-7B05-4BB4-93DE-DFB3569F627E}" type="slidenum">
              <a:rPr lang="en-GB" smtClean="0"/>
              <a:pPr>
                <a:defRPr/>
              </a:pPr>
              <a:t>15</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16</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17</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92075" y="746125"/>
            <a:ext cx="6626225" cy="3727450"/>
          </a:xfrm>
          <a:ln/>
        </p:spPr>
      </p:sp>
      <p:sp>
        <p:nvSpPr>
          <p:cNvPr id="118787" name="Notes Placeholder 2"/>
          <p:cNvSpPr>
            <a:spLocks noGrp="1"/>
          </p:cNvSpPr>
          <p:nvPr>
            <p:ph type="body" idx="1"/>
          </p:nvPr>
        </p:nvSpPr>
        <p:spPr>
          <a:noFill/>
          <a:ln/>
        </p:spPr>
        <p:txBody>
          <a:bodyPr/>
          <a:lstStyle/>
          <a:p>
            <a:r>
              <a:rPr lang="en-GB" baseline="0" dirty="0" smtClean="0">
                <a:latin typeface="Arial" pitchFamily="34" charset="0"/>
                <a:ea typeface="ヒラギノ角ゴ Pro W3"/>
              </a:rPr>
              <a:t>For many customers it seems likely that a suitable approach will be to have a mixed arrangement – split between an annuity underpin (possibly provided by the SP or a DB pot) and a flexible DC arrangement (drawdown); the DC pot will be invested to provide investment growth to protect against inflation with flexible access to take income.</a:t>
            </a:r>
          </a:p>
          <a:p>
            <a:endParaRPr lang="en-GB" baseline="0" dirty="0" smtClean="0">
              <a:latin typeface="Arial" pitchFamily="34" charset="0"/>
              <a:ea typeface="ヒラギノ角ゴ Pro W3"/>
            </a:endParaRPr>
          </a:p>
          <a:p>
            <a:r>
              <a:rPr lang="en-GB" baseline="0" dirty="0" smtClean="0">
                <a:latin typeface="Arial" pitchFamily="34" charset="0"/>
                <a:ea typeface="ヒラギノ角ゴ Pro W3"/>
              </a:rPr>
              <a:t>The split arrangement will need to be reviewed on a regular basis; for many customers the increasing insurance benefit of an annuity to protect against longevity risk, will mean that full annuity purchase will be made in mid 70s – on a fully underwritten basis.</a:t>
            </a:r>
          </a:p>
          <a:p>
            <a:endParaRPr lang="en-GB" baseline="0" dirty="0" smtClean="0">
              <a:latin typeface="Arial" pitchFamily="34" charset="0"/>
              <a:ea typeface="ヒラギノ角ゴ Pro W3"/>
            </a:endParaRPr>
          </a:p>
          <a:p>
            <a:r>
              <a:rPr lang="en-GB" baseline="0" dirty="0" smtClean="0">
                <a:latin typeface="Arial" pitchFamily="34" charset="0"/>
                <a:ea typeface="ヒラギノ角ゴ Pro W3"/>
              </a:rPr>
              <a:t>Customers with larger investment pots – will be more able to self-insure and will be influenced by the inheritance value of their assets.  </a:t>
            </a:r>
            <a:r>
              <a:rPr lang="en-GB" dirty="0" smtClean="0">
                <a:latin typeface="Arial" pitchFamily="34" charset="0"/>
                <a:ea typeface="ヒラギノ角ゴ Pro W3"/>
              </a:rPr>
              <a:t> </a:t>
            </a:r>
          </a:p>
        </p:txBody>
      </p:sp>
      <p:sp>
        <p:nvSpPr>
          <p:cNvPr id="4" name="Slide Number Placeholder 3"/>
          <p:cNvSpPr>
            <a:spLocks noGrp="1"/>
          </p:cNvSpPr>
          <p:nvPr>
            <p:ph type="sldNum" sz="quarter" idx="5"/>
          </p:nvPr>
        </p:nvSpPr>
        <p:spPr/>
        <p:txBody>
          <a:bodyPr/>
          <a:lstStyle/>
          <a:p>
            <a:pPr>
              <a:defRPr/>
            </a:pPr>
            <a:fld id="{005C63D2-D4D3-401C-BF73-611B2B77FEDE}"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So how do people get the help they need?</a:t>
            </a:r>
          </a:p>
          <a:p>
            <a:endParaRPr lang="en-GB" dirty="0" smtClean="0"/>
          </a:p>
          <a:p>
            <a:r>
              <a:rPr lang="en-GB" dirty="0" smtClean="0"/>
              <a:t>At present only</a:t>
            </a:r>
            <a:r>
              <a:rPr lang="en-GB" baseline="0" dirty="0" smtClean="0"/>
              <a:t> about 1/3</a:t>
            </a:r>
            <a:r>
              <a:rPr lang="en-GB" baseline="30000" dirty="0" smtClean="0"/>
              <a:t>rd</a:t>
            </a:r>
            <a:r>
              <a:rPr lang="en-GB" baseline="0" dirty="0" smtClean="0"/>
              <a:t> receive financial advice</a:t>
            </a:r>
          </a:p>
          <a:p>
            <a:endParaRPr lang="en-GB" baseline="0" dirty="0" smtClean="0"/>
          </a:p>
          <a:p>
            <a:r>
              <a:rPr lang="en-GB" baseline="0" dirty="0" smtClean="0"/>
              <a:t>The remaining 2/3</a:t>
            </a:r>
            <a:r>
              <a:rPr lang="en-GB" baseline="30000" dirty="0" smtClean="0"/>
              <a:t>rd</a:t>
            </a:r>
            <a:r>
              <a:rPr lang="en-GB" baseline="0" dirty="0" smtClean="0"/>
              <a:t> cannot afford or are unwilling to pay for advice; will look to some combination of GG / provider / employer to help them make the decision.</a:t>
            </a:r>
          </a:p>
          <a:p>
            <a:endParaRPr lang="en-GB" baseline="0" dirty="0" smtClean="0"/>
          </a:p>
          <a:p>
            <a:r>
              <a:rPr lang="en-GB" baseline="0" dirty="0" smtClean="0"/>
              <a:t>The GG is welcome intervention by the Govt and we strongly support it but </a:t>
            </a:r>
          </a:p>
          <a:p>
            <a:r>
              <a:rPr lang="en-GB" baseline="0" dirty="0" smtClean="0"/>
              <a:t>	it will need to evolve over time and time is too short for next April</a:t>
            </a:r>
          </a:p>
          <a:p>
            <a:r>
              <a:rPr lang="en-GB" baseline="0" dirty="0" smtClean="0"/>
              <a:t>	it is really too late – need to engage at an earlier age (say) 50 when people have accumulated a reasonable size pot and are more interested in what their retirement will look like etc.</a:t>
            </a:r>
          </a:p>
          <a:p>
            <a:r>
              <a:rPr lang="en-GB" baseline="0" dirty="0" smtClean="0"/>
              <a:t>	</a:t>
            </a:r>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19</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20</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Mention Australian</a:t>
            </a:r>
            <a:r>
              <a:rPr lang="en-GB" baseline="0" dirty="0" smtClean="0"/>
              <a:t> example</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3</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r>
              <a:rPr lang="en-GB" dirty="0" smtClean="0"/>
              <a:t>Each</a:t>
            </a:r>
            <a:r>
              <a:rPr lang="en-GB" baseline="0" dirty="0" smtClean="0"/>
              <a:t> of these options will attract tax. For some clients the question is “how quickly do they want to pay it?”</a:t>
            </a:r>
          </a:p>
          <a:p>
            <a:endParaRPr lang="en-GB" baseline="0" dirty="0" smtClean="0"/>
          </a:p>
          <a:p>
            <a:r>
              <a:rPr lang="en-GB" baseline="0" dirty="0" smtClean="0"/>
              <a:t>Only those individuals who are well within basic rate tax limits and/or have a fairly small pension pot are likely to fully commute. Those who want to manage their tax bill precisely will be able to target their income using drawdown.</a:t>
            </a:r>
          </a:p>
          <a:p>
            <a:endParaRPr lang="en-GB" baseline="0" dirty="0" smtClean="0"/>
          </a:p>
          <a:p>
            <a:pPr>
              <a:buNone/>
            </a:pPr>
            <a:r>
              <a:rPr lang="en-GB" sz="2200" dirty="0" smtClean="0">
                <a:latin typeface="Arial Black" pitchFamily="34" charset="0"/>
                <a:cs typeface="Arial" pitchFamily="34" charset="0"/>
              </a:rPr>
              <a:t>From April 2015:</a:t>
            </a:r>
          </a:p>
          <a:p>
            <a:pPr marL="342900" indent="-342900">
              <a:buFont typeface="Arial" panose="020B0604020202020204" pitchFamily="34" charset="0"/>
              <a:buChar char="•"/>
            </a:pPr>
            <a:r>
              <a:rPr lang="en-GB" sz="2200" dirty="0" smtClean="0"/>
              <a:t>55% tax charge abolished </a:t>
            </a:r>
            <a:r>
              <a:rPr lang="en-GB" sz="2200" i="1" dirty="0" smtClean="0"/>
              <a:t>on </a:t>
            </a:r>
            <a:br>
              <a:rPr lang="en-GB" sz="2200" i="1" dirty="0" smtClean="0"/>
            </a:br>
            <a:r>
              <a:rPr lang="en-GB" sz="2200" i="1" dirty="0" smtClean="0"/>
              <a:t>payments made </a:t>
            </a:r>
            <a:r>
              <a:rPr lang="en-GB" sz="2200" dirty="0" smtClean="0"/>
              <a:t>after  6 April 2015</a:t>
            </a:r>
          </a:p>
          <a:p>
            <a:pPr marL="342900" indent="-342900">
              <a:buFont typeface="Arial" panose="020B0604020202020204" pitchFamily="34" charset="0"/>
              <a:buChar char="•"/>
            </a:pPr>
            <a:r>
              <a:rPr lang="en-GB" sz="2200" dirty="0" smtClean="0"/>
              <a:t>Death before 75, no tax charge</a:t>
            </a:r>
          </a:p>
          <a:p>
            <a:pPr marL="342900" indent="-342900">
              <a:buFont typeface="Arial" panose="020B0604020202020204" pitchFamily="34" charset="0"/>
              <a:buChar char="•"/>
            </a:pPr>
            <a:r>
              <a:rPr lang="en-GB" sz="2200" dirty="0" smtClean="0"/>
              <a:t>Death after 75</a:t>
            </a:r>
          </a:p>
          <a:p>
            <a:pPr marL="799996" lvl="1" indent="-342900">
              <a:buFont typeface="Arial" panose="020B0604020202020204" pitchFamily="34" charset="0"/>
              <a:buChar char="•"/>
            </a:pPr>
            <a:r>
              <a:rPr lang="en-GB" sz="2000" dirty="0" smtClean="0"/>
              <a:t>45% if taken as lump sum</a:t>
            </a:r>
          </a:p>
          <a:p>
            <a:pPr marL="799996" lvl="1" indent="-342900">
              <a:buFont typeface="Arial" panose="020B0604020202020204" pitchFamily="34" charset="0"/>
              <a:buChar char="•"/>
            </a:pPr>
            <a:r>
              <a:rPr lang="en-GB" sz="2000" dirty="0" smtClean="0"/>
              <a:t>marginal rate if “income”</a:t>
            </a:r>
          </a:p>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baseline="0" dirty="0" smtClean="0"/>
          </a:p>
          <a:p>
            <a:pPr marL="535736" lvl="1" indent="-154227" defTabSz="757606" fontAlgn="base">
              <a:spcBef>
                <a:spcPct val="20000"/>
              </a:spcBef>
              <a:spcAft>
                <a:spcPct val="0"/>
              </a:spcAft>
              <a:buClr>
                <a:schemeClr val="accent4"/>
              </a:buClr>
              <a:buFont typeface="Arial" pitchFamily="34" charset="0"/>
              <a:buChar char="•"/>
              <a:defRPr/>
            </a:pPr>
            <a:r>
              <a:rPr lang="en-GB" sz="1400" kern="0" dirty="0" smtClean="0"/>
              <a:t>Since triviality limit were raised to £30k in March 2014 the proportion of customers taking cash rather than an annuity In-house or Open Market) has increased from 26% to 58%. We expect to see this trend increase as triviality limits are completely removed.</a:t>
            </a:r>
          </a:p>
          <a:p>
            <a:pPr marL="535736" lvl="1" indent="-154227" defTabSz="757606" fontAlgn="base">
              <a:spcBef>
                <a:spcPct val="20000"/>
              </a:spcBef>
              <a:spcAft>
                <a:spcPct val="0"/>
              </a:spcAft>
              <a:buClr>
                <a:schemeClr val="accent4"/>
              </a:buClr>
              <a:buFont typeface="Arial" pitchFamily="34" charset="0"/>
              <a:buChar char="•"/>
              <a:defRPr/>
            </a:pPr>
            <a:r>
              <a:rPr lang="en-GB" sz="1400" kern="0" dirty="0" smtClean="0"/>
              <a:t>An initial survey of customers shows that a large proportion of these customers are using the cash to pay off debt or make significant purchases such as cars and holidays.</a:t>
            </a:r>
          </a:p>
          <a:p>
            <a:pPr marL="535736" lvl="1" indent="-154227" defTabSz="757606" fontAlgn="base">
              <a:spcBef>
                <a:spcPct val="20000"/>
              </a:spcBef>
              <a:spcAft>
                <a:spcPct val="0"/>
              </a:spcAft>
              <a:buClr>
                <a:schemeClr val="accent4"/>
              </a:buClr>
              <a:buFont typeface="Arial" pitchFamily="34" charset="0"/>
              <a:buChar char="•"/>
              <a:defRPr/>
            </a:pPr>
            <a:r>
              <a:rPr lang="en-GB" sz="1400" kern="0" dirty="0" smtClean="0">
                <a:solidFill>
                  <a:srgbClr val="5F5F5F"/>
                </a:solidFill>
              </a:rPr>
              <a:t>The trend in the Australian market was that debt levels of individuals approaching  retirement increased as consumers realised that they would be able to pay of their debt when their retirement savings became available. This would lead us to conclude that demands for access to cash will increase. </a:t>
            </a:r>
          </a:p>
          <a:p>
            <a:endParaRPr lang="en-GB" dirty="0"/>
          </a:p>
        </p:txBody>
      </p:sp>
      <p:sp>
        <p:nvSpPr>
          <p:cNvPr id="4" name="Slide Number Placeholder 3"/>
          <p:cNvSpPr>
            <a:spLocks noGrp="1"/>
          </p:cNvSpPr>
          <p:nvPr>
            <p:ph type="sldNum" sz="quarter" idx="10"/>
          </p:nvPr>
        </p:nvSpPr>
        <p:spPr/>
        <p:txBody>
          <a:bodyPr/>
          <a:lstStyle/>
          <a:p>
            <a:fld id="{0C6725F1-894F-486E-8D5A-2F71C5DA055A}" type="slidenum">
              <a:rPr lang="en-GB" smtClean="0"/>
              <a:pPr/>
              <a:t>5</a:t>
            </a:fld>
            <a:endParaRPr lang="en-GB" dirty="0"/>
          </a:p>
        </p:txBody>
      </p:sp>
    </p:spTree>
    <p:extLst>
      <p:ext uri="{BB962C8B-B14F-4D97-AF65-F5344CB8AC3E}">
        <p14:creationId xmlns:p14="http://schemas.microsoft.com/office/powerpoint/2010/main" val="187369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Source: ONS,</a:t>
            </a:r>
            <a:r>
              <a:rPr lang="en-GB" baseline="0" dirty="0" smtClean="0"/>
              <a:t> 2012 based projection</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6</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In the last 40 years there has</a:t>
            </a:r>
            <a:r>
              <a:rPr lang="en-GB" baseline="0" dirty="0" smtClean="0"/>
              <a:t> been a circa 50% improvement in male life expectancy reaching retirement (30% for females).</a:t>
            </a:r>
          </a:p>
          <a:p>
            <a:endParaRPr lang="en-GB" baseline="0" dirty="0" smtClean="0"/>
          </a:p>
          <a:p>
            <a:r>
              <a:rPr lang="en-GB" baseline="0" dirty="0" smtClean="0"/>
              <a:t>LE for male (65) is now 18 years – 83…..it used to be 12 years</a:t>
            </a:r>
          </a:p>
          <a:p>
            <a:r>
              <a:rPr lang="en-GB" baseline="0" dirty="0" smtClean="0"/>
              <a:t>LE for female (65) is now 21 years – 86….it used to be 16 years</a:t>
            </a:r>
          </a:p>
          <a:p>
            <a:endParaRPr lang="en-GB" baseline="0" dirty="0" smtClean="0"/>
          </a:p>
          <a:p>
            <a:r>
              <a:rPr lang="en-GB" baseline="0" dirty="0" smtClean="0"/>
              <a:t>Importantly someone reaching 65 in good health can expect to have at least 10 years of good health; followed be an extended period in impaired health.</a:t>
            </a:r>
          </a:p>
          <a:p>
            <a:endParaRPr lang="en-GB" baseline="0" dirty="0" smtClean="0"/>
          </a:p>
          <a:p>
            <a:r>
              <a:rPr lang="en-GB" baseline="0" dirty="0" smtClean="0"/>
              <a:t>This is a long period in retirement during which individual circumstances can change.</a:t>
            </a:r>
          </a:p>
          <a:p>
            <a:endParaRPr lang="en-GB" baseline="0" dirty="0" smtClean="0"/>
          </a:p>
          <a:p>
            <a:r>
              <a:rPr lang="en-GB" baseline="0" dirty="0" smtClean="0"/>
              <a:t>Financial products and services need to reflect this dynamic.</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7</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smtClean="0"/>
              <a:t>To understand the potential impact – need to</a:t>
            </a:r>
            <a:r>
              <a:rPr lang="en-GB" baseline="0" dirty="0" smtClean="0"/>
              <a:t> segment customers and consider the suitable options in each</a:t>
            </a:r>
          </a:p>
          <a:p>
            <a:endParaRPr lang="en-GB" baseline="0" dirty="0" smtClean="0"/>
          </a:p>
          <a:p>
            <a:r>
              <a:rPr lang="en-GB" baseline="0" dirty="0" smtClean="0"/>
              <a:t>This process is more complex than it seems:</a:t>
            </a:r>
          </a:p>
          <a:p>
            <a:endParaRPr lang="en-GB" baseline="0" dirty="0" smtClean="0"/>
          </a:p>
          <a:p>
            <a:r>
              <a:rPr lang="en-GB" baseline="0" dirty="0" smtClean="0"/>
              <a:t>Impact of the long term switch from DB to DC means that many customers have a significant element of their pension within a DB scheme; many customers have multiple pension pots from different periods of employment.</a:t>
            </a:r>
          </a:p>
          <a:p>
            <a:endParaRPr lang="en-GB" baseline="0" dirty="0" smtClean="0"/>
          </a:p>
          <a:p>
            <a:r>
              <a:rPr lang="en-GB" baseline="0" dirty="0" smtClean="0"/>
              <a:t>Impact of changes to the SP and SPA.</a:t>
            </a:r>
          </a:p>
          <a:p>
            <a:endParaRPr lang="en-GB" baseline="0" dirty="0" smtClean="0"/>
          </a:p>
          <a:p>
            <a:pPr marL="0" lvl="0" indent="-75691" defTabSz="757606" fontAlgn="base">
              <a:spcBef>
                <a:spcPct val="20000"/>
              </a:spcBef>
              <a:spcAft>
                <a:spcPct val="0"/>
              </a:spcAft>
              <a:buClr>
                <a:schemeClr val="accent4"/>
              </a:buClr>
              <a:buFont typeface="Arial" pitchFamily="34" charset="0"/>
              <a:buNone/>
              <a:defRPr/>
            </a:pPr>
            <a:r>
              <a:rPr lang="en-GB" sz="1400" kern="0" dirty="0" smtClean="0">
                <a:solidFill>
                  <a:srgbClr val="5F5F5F"/>
                </a:solidFill>
              </a:rPr>
              <a:t>First</a:t>
            </a:r>
            <a:r>
              <a:rPr lang="en-GB" sz="1400" kern="0" baseline="0" dirty="0" smtClean="0">
                <a:solidFill>
                  <a:srgbClr val="5F5F5F"/>
                </a:solidFill>
              </a:rPr>
              <a:t> stage segmentation into wealth – wealthy; mass affluent; mass market</a:t>
            </a:r>
          </a:p>
          <a:p>
            <a:pPr marL="0" lvl="0" indent="-75691" defTabSz="757606" fontAlgn="base">
              <a:spcBef>
                <a:spcPct val="20000"/>
              </a:spcBef>
              <a:spcAft>
                <a:spcPct val="0"/>
              </a:spcAft>
              <a:buClr>
                <a:schemeClr val="accent4"/>
              </a:buClr>
              <a:buFont typeface="Arial" pitchFamily="34" charset="0"/>
              <a:buNone/>
              <a:defRPr/>
            </a:pPr>
            <a:endParaRPr lang="en-GB" sz="1400" kern="0" baseline="0" dirty="0" smtClean="0">
              <a:solidFill>
                <a:srgbClr val="5F5F5F"/>
              </a:solidFill>
            </a:endParaRP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Wealthy customers – well able to look after themselves and more than likely have a financial / tax adviser looking after them.</a:t>
            </a:r>
          </a:p>
          <a:p>
            <a:pPr marL="0" lvl="0" indent="-75691" defTabSz="757606" fontAlgn="base">
              <a:spcBef>
                <a:spcPct val="20000"/>
              </a:spcBef>
              <a:spcAft>
                <a:spcPct val="0"/>
              </a:spcAft>
              <a:buClr>
                <a:schemeClr val="accent4"/>
              </a:buClr>
              <a:buFont typeface="Arial" pitchFamily="34" charset="0"/>
              <a:buNone/>
              <a:defRPr/>
            </a:pPr>
            <a:endParaRPr lang="en-GB" sz="1400" kern="0" baseline="0" dirty="0" smtClean="0">
              <a:solidFill>
                <a:srgbClr val="5F5F5F"/>
              </a:solidFill>
            </a:endParaRP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Mass market - m</a:t>
            </a:r>
            <a:r>
              <a:rPr lang="en-GB" sz="1400" kern="0" dirty="0" smtClean="0">
                <a:solidFill>
                  <a:srgbClr val="5F5F5F"/>
                </a:solidFill>
              </a:rPr>
              <a:t>any existing customers have small DC pots and simply have not saved enough to secure their retirement needs; will inevitably</a:t>
            </a:r>
            <a:r>
              <a:rPr lang="en-GB" sz="1400" kern="0" baseline="0" dirty="0" smtClean="0">
                <a:solidFill>
                  <a:srgbClr val="5F5F5F"/>
                </a:solidFill>
              </a:rPr>
              <a:t> depend upon 	state benefits. For these customers – paying down debt and withdrawing their savings from the pension pot in a tax efficient are the most 	important considerations.  </a:t>
            </a: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	</a:t>
            </a: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Auto Enrolment is critical helping to get people started savings – much more needs to be done to make this a success so that future generations of people reaching retirement have substantial DC savings.</a:t>
            </a:r>
          </a:p>
          <a:p>
            <a:pPr marL="0" lvl="0" indent="-75691" defTabSz="757606" fontAlgn="base">
              <a:spcBef>
                <a:spcPct val="20000"/>
              </a:spcBef>
              <a:spcAft>
                <a:spcPct val="0"/>
              </a:spcAft>
              <a:buClr>
                <a:schemeClr val="accent4"/>
              </a:buClr>
              <a:buFont typeface="Arial" pitchFamily="34" charset="0"/>
              <a:buNone/>
              <a:defRPr/>
            </a:pPr>
            <a:endParaRPr lang="en-GB" sz="1400" kern="0" baseline="0" dirty="0" smtClean="0">
              <a:solidFill>
                <a:srgbClr val="5F5F5F"/>
              </a:solidFill>
            </a:endParaRP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Mass affluent – middle segment of customers that have some level of meaningful retirement savings; for these customers the Budget changes are material and this is the primary focus of this presentation. </a:t>
            </a:r>
          </a:p>
          <a:p>
            <a:pPr marL="0" lvl="0" indent="-75691" defTabSz="757606" fontAlgn="base">
              <a:spcBef>
                <a:spcPct val="20000"/>
              </a:spcBef>
              <a:spcAft>
                <a:spcPct val="0"/>
              </a:spcAft>
              <a:buClr>
                <a:schemeClr val="accent4"/>
              </a:buClr>
              <a:buFont typeface="Arial" pitchFamily="34" charset="0"/>
              <a:buNone/>
              <a:defRPr/>
            </a:pPr>
            <a:endParaRPr lang="en-GB" sz="1400" kern="0" baseline="0" dirty="0" smtClean="0">
              <a:solidFill>
                <a:srgbClr val="5F5F5F"/>
              </a:solidFill>
            </a:endParaRP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Most of these mass affluent customers have multiple DC and DB pots (as well as other non-pension savings) – it is important that customers make decisions based on an aggregated view of their pension savings.</a:t>
            </a:r>
          </a:p>
          <a:p>
            <a:pPr marL="0" lvl="0" indent="-75691" defTabSz="757606" fontAlgn="base">
              <a:spcBef>
                <a:spcPct val="20000"/>
              </a:spcBef>
              <a:spcAft>
                <a:spcPct val="0"/>
              </a:spcAft>
              <a:buClr>
                <a:schemeClr val="accent4"/>
              </a:buClr>
              <a:buFont typeface="Arial" pitchFamily="34" charset="0"/>
              <a:buNone/>
              <a:defRPr/>
            </a:pPr>
            <a:endParaRPr lang="en-GB" sz="1400" kern="0" baseline="0" dirty="0" smtClean="0">
              <a:solidFill>
                <a:srgbClr val="5F5F5F"/>
              </a:solidFill>
            </a:endParaRPr>
          </a:p>
          <a:p>
            <a:pPr marL="0" lvl="0" indent="-75691" defTabSz="757606" fontAlgn="base">
              <a:spcBef>
                <a:spcPct val="20000"/>
              </a:spcBef>
              <a:spcAft>
                <a:spcPct val="0"/>
              </a:spcAft>
              <a:buClr>
                <a:schemeClr val="accent4"/>
              </a:buClr>
              <a:buFont typeface="Arial" pitchFamily="34" charset="0"/>
              <a:buNone/>
              <a:defRPr/>
            </a:pPr>
            <a:r>
              <a:rPr lang="en-GB" sz="1400" kern="0" baseline="0" dirty="0" smtClean="0">
                <a:solidFill>
                  <a:srgbClr val="5F5F5F"/>
                </a:solidFill>
              </a:rPr>
              <a:t>On top of this primary segmentation need to overlay attitudinal characteristics to understand how different people make decisions that are right for them.   </a:t>
            </a:r>
            <a:r>
              <a:rPr lang="en-GB" sz="1400" kern="0" dirty="0" smtClean="0">
                <a:solidFill>
                  <a:srgbClr val="5F5F5F"/>
                </a:solidFill>
              </a:rPr>
              <a:t> </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8</a:t>
            </a:fld>
            <a:endParaRPr lang="en-GB" dirty="0"/>
          </a:p>
        </p:txBody>
      </p:sp>
    </p:spTree>
    <p:extLst>
      <p:ext uri="{BB962C8B-B14F-4D97-AF65-F5344CB8AC3E}">
        <p14:creationId xmlns:p14="http://schemas.microsoft.com/office/powerpoint/2010/main" val="420287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normAutofit/>
          </a:bodyPr>
          <a:lstStyle/>
          <a:p>
            <a:r>
              <a:rPr lang="en-GB" baseline="0" dirty="0" smtClean="0"/>
              <a:t>Multi facetted change agenda is required to address serious problem of poor level of savings for retirement. Left unaddressed this will lead to economic and social instability.</a:t>
            </a:r>
          </a:p>
          <a:p>
            <a:endParaRPr lang="en-GB" baseline="0" dirty="0" smtClean="0"/>
          </a:p>
          <a:p>
            <a:r>
              <a:rPr lang="en-GB" baseline="0" dirty="0" smtClean="0"/>
              <a:t>Changes needed to simplify and stabilise the SP – increasing the SPA and moving to a single tier pension. Private provision is then assumed to meet retirement needs above the base level supplied be the SP.</a:t>
            </a:r>
          </a:p>
          <a:p>
            <a:endParaRPr lang="en-GB" baseline="0" dirty="0" smtClean="0"/>
          </a:p>
          <a:p>
            <a:r>
              <a:rPr lang="en-GB" baseline="0" dirty="0" smtClean="0"/>
              <a:t>Historically this is has been strongly supported by employer sponsored DB schemes; last 20 years have seen a very rapid decline in new entrants and future accrual in these schemes (as well as a significant legacy of solvency within these schemes).</a:t>
            </a:r>
          </a:p>
          <a:p>
            <a:endParaRPr lang="en-GB" baseline="0" dirty="0" smtClean="0"/>
          </a:p>
          <a:p>
            <a:r>
              <a:rPr lang="en-GB" baseline="0" dirty="0" smtClean="0"/>
              <a:t>AE is now in full swing as employers put in place DC schemes to meet their legal obligations – this is important to get current and future generations saving for their pension. Still much to do to make AE a success.</a:t>
            </a:r>
          </a:p>
          <a:p>
            <a:endParaRPr lang="en-GB" baseline="0" dirty="0" smtClean="0"/>
          </a:p>
          <a:p>
            <a:r>
              <a:rPr lang="en-GB" baseline="0" dirty="0" smtClean="0"/>
              <a:t>Also important is the RDR – improving professional standards for financial advisers and removing commission based remuneration and with it provider bias. Again, we are still to see the full impact of this but it will help remove poor quality advice and unsustainable advice models from the market. Further changes may be needed to make sure that those customers who would like to receive regulated advice – can gain access to this help at a price they can afford. </a:t>
            </a:r>
          </a:p>
          <a:p>
            <a:endParaRPr lang="en-GB" baseline="0" dirty="0" smtClean="0"/>
          </a:p>
          <a:p>
            <a:r>
              <a:rPr lang="en-GB" baseline="0" dirty="0" smtClean="0"/>
              <a:t>This is going to be particularly relevant for the AR market. The fundamental difference between DB and DC pensions is that the liability for meeting their retirement needs rests to a large extent with the individual and not the employer; the level of contribution that employers make remains hugely important but this is largely the extent of their liability. </a:t>
            </a:r>
          </a:p>
          <a:p>
            <a:endParaRPr lang="en-GB" baseline="0" dirty="0" smtClean="0"/>
          </a:p>
          <a:p>
            <a:r>
              <a:rPr lang="en-GB" baseline="0" dirty="0" smtClean="0"/>
              <a:t>This presentation is only focussing of the decisions customers make as they approach and are in retirement.</a:t>
            </a:r>
          </a:p>
          <a:p>
            <a:endParaRPr lang="en-GB" baseline="0" dirty="0" smtClean="0"/>
          </a:p>
          <a:p>
            <a:r>
              <a:rPr lang="en-GB" baseline="0" dirty="0" smtClean="0"/>
              <a:t>Government policy in relation to later life retirement is also hugely important – in particular the interaction between social care and private wealth but again is not part of this presentation.  </a:t>
            </a:r>
          </a:p>
          <a:p>
            <a:endParaRPr lang="en-GB" baseline="0" dirty="0" smtClean="0"/>
          </a:p>
        </p:txBody>
      </p:sp>
      <p:sp>
        <p:nvSpPr>
          <p:cNvPr id="4" name="Slide Number Placeholder 3"/>
          <p:cNvSpPr>
            <a:spLocks noGrp="1"/>
          </p:cNvSpPr>
          <p:nvPr>
            <p:ph type="sldNum" sz="quarter" idx="10"/>
          </p:nvPr>
        </p:nvSpPr>
        <p:spPr/>
        <p:txBody>
          <a:bodyPr/>
          <a:lstStyle/>
          <a:p>
            <a:fld id="{067FA430-AC93-4B16-A058-273A68DBA5CA}" type="slidenum">
              <a:rPr lang="en-GB" smtClean="0"/>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3062B-4E6C-4E9F-8EE7-7B330B97F23C}" type="slidenum">
              <a:rPr lang="en-GB" smtClean="0"/>
              <a:pPr/>
              <a:t>11</a:t>
            </a:fld>
            <a:endParaRPr lang="en-GB" dirty="0"/>
          </a:p>
        </p:txBody>
      </p:sp>
    </p:spTree>
    <p:extLst>
      <p:ext uri="{BB962C8B-B14F-4D97-AF65-F5344CB8AC3E}">
        <p14:creationId xmlns:p14="http://schemas.microsoft.com/office/powerpoint/2010/main" val="4202878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01">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142799" y="267892"/>
            <a:ext cx="859861" cy="567000"/>
          </a:xfrm>
          <a:prstGeom prst="rect">
            <a:avLst/>
          </a:prstGeom>
        </p:spPr>
      </p:pic>
      <p:sp>
        <p:nvSpPr>
          <p:cNvPr id="2" name="Title 1"/>
          <p:cNvSpPr>
            <a:spLocks noGrp="1"/>
          </p:cNvSpPr>
          <p:nvPr>
            <p:ph type="ctrTitle"/>
          </p:nvPr>
        </p:nvSpPr>
        <p:spPr>
          <a:xfrm>
            <a:off x="304800" y="1020367"/>
            <a:ext cx="8534400" cy="880802"/>
          </a:xfrm>
        </p:spPr>
        <p:txBody>
          <a:bodyPr anchor="b" anchorCtr="0"/>
          <a:lstStyle>
            <a:lvl1pPr algn="ctr">
              <a:lnSpc>
                <a:spcPct val="80000"/>
              </a:lnSpc>
              <a:defRPr sz="42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02351" y="1839283"/>
            <a:ext cx="8539302" cy="359159"/>
          </a:xfrm>
        </p:spPr>
        <p:txBody>
          <a:bodyPr anchor="t" anchorCtr="0"/>
          <a:lstStyle>
            <a:lvl1pPr marL="0" indent="0" algn="ctr">
              <a:lnSpc>
                <a:spcPct val="80000"/>
              </a:lnSpc>
              <a:spcBef>
                <a:spcPts val="0"/>
              </a:spcBef>
              <a:buNone/>
              <a:defRPr sz="4000" b="0" u="none" cap="all" baseline="0">
                <a:solidFill>
                  <a:schemeClr val="tx1"/>
                </a:solidFill>
                <a:latin typeface="Arial Black" pitchFamily="34" charset="0"/>
                <a:cs typeface="Arial" pitchFamily="34" charset="0"/>
              </a:defRPr>
            </a:lvl1pPr>
            <a:lvl2pPr marL="457096" indent="0" algn="ctr">
              <a:buNone/>
              <a:defRPr>
                <a:solidFill>
                  <a:schemeClr val="tx1">
                    <a:tint val="75000"/>
                  </a:schemeClr>
                </a:solidFill>
              </a:defRPr>
            </a:lvl2pPr>
            <a:lvl3pPr marL="914192" indent="0" algn="ctr">
              <a:buNone/>
              <a:defRPr>
                <a:solidFill>
                  <a:schemeClr val="tx1">
                    <a:tint val="75000"/>
                  </a:schemeClr>
                </a:solidFill>
              </a:defRPr>
            </a:lvl3pPr>
            <a:lvl4pPr marL="1371288"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505200" y="2695485"/>
            <a:ext cx="2133600" cy="273844"/>
          </a:xfrm>
        </p:spPr>
        <p:txBody>
          <a:bodyPr anchor="t" anchorCtr="0"/>
          <a:lstStyle>
            <a:lvl1pPr algn="ctr">
              <a:defRPr sz="1000">
                <a:solidFill>
                  <a:schemeClr val="tx1"/>
                </a:solidFill>
              </a:defRPr>
            </a:lvl1pPr>
          </a:lstStyle>
          <a:p>
            <a:fld id="{643A6E63-E93C-4931-B20C-3EB41028F562}" type="datetime3">
              <a:rPr lang="en-US" smtClean="0"/>
              <a:t>14 October 2014</a:t>
            </a:fld>
            <a:endParaRPr lang="en-GB" dirty="0"/>
          </a:p>
        </p:txBody>
      </p:sp>
      <p:sp>
        <p:nvSpPr>
          <p:cNvPr id="12" name="Text Placeholder 15"/>
          <p:cNvSpPr>
            <a:spLocks noGrp="1"/>
          </p:cNvSpPr>
          <p:nvPr>
            <p:ph type="body" sz="quarter" idx="11"/>
          </p:nvPr>
        </p:nvSpPr>
        <p:spPr>
          <a:xfrm>
            <a:off x="1882355" y="2402072"/>
            <a:ext cx="5379290" cy="271463"/>
          </a:xfrm>
        </p:spPr>
        <p:txBody>
          <a:bodyPr anchor="b" anchorCtr="0"/>
          <a:lstStyle>
            <a:lvl1pPr marL="0" indent="0" algn="ctr">
              <a:buNone/>
              <a:defRPr sz="1000" b="1" u="sng">
                <a:latin typeface="Arial" pitchFamily="34" charset="0"/>
                <a:cs typeface="Arial" pitchFamily="34" charset="0"/>
              </a:defRPr>
            </a:lvl1pPr>
            <a:lvl2pPr marL="268226" indent="0" algn="ctr">
              <a:buNone/>
              <a:defRPr sz="900" b="1" u="sng">
                <a:latin typeface="Arial" pitchFamily="34" charset="0"/>
                <a:cs typeface="Arial" pitchFamily="34" charset="0"/>
              </a:defRPr>
            </a:lvl2pPr>
            <a:lvl3pPr marL="538039" indent="0" algn="ctr">
              <a:buNone/>
              <a:defRPr sz="800" b="1" u="sng">
                <a:latin typeface="Arial" pitchFamily="34" charset="0"/>
                <a:cs typeface="Arial" pitchFamily="34" charset="0"/>
              </a:defRPr>
            </a:lvl3pPr>
            <a:lvl4pPr marL="806266" indent="0" algn="ctr">
              <a:buNone/>
              <a:defRPr sz="700" b="1" u="sng">
                <a:latin typeface="Arial" pitchFamily="34" charset="0"/>
                <a:cs typeface="Arial" pitchFamily="34" charset="0"/>
              </a:defRPr>
            </a:lvl4pPr>
            <a:lvl5pPr marL="1076080" indent="0" algn="ctr">
              <a:buNone/>
              <a:defRPr sz="700" b="1" u="sng">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899950189"/>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Image  LAYOUT 03">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810322" y="1421607"/>
            <a:ext cx="1978078" cy="1150144"/>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
        <p:nvSpPr>
          <p:cNvPr id="2" name="Title 1"/>
          <p:cNvSpPr>
            <a:spLocks noGrp="1"/>
          </p:cNvSpPr>
          <p:nvPr>
            <p:ph type="title"/>
          </p:nvPr>
        </p:nvSpPr>
        <p:spPr>
          <a:xfrm>
            <a:off x="352425" y="144605"/>
            <a:ext cx="4857750" cy="43695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066802" y="1382365"/>
            <a:ext cx="5391150" cy="3318227"/>
          </a:xfrm>
        </p:spPr>
        <p:txBody>
          <a:bodyPr/>
          <a:lstStyle>
            <a:lvl1pPr>
              <a:spcBef>
                <a:spcPts val="1200"/>
              </a:spcBef>
              <a:defRPr/>
            </a:lvl1pPr>
            <a:lvl2pPr marL="355518" indent="-160301">
              <a:spcBef>
                <a:spcPts val="600"/>
              </a:spcBef>
              <a:defRPr/>
            </a:lvl2pPr>
            <a:lvl3pPr>
              <a:spcBef>
                <a:spcPts val="1200"/>
              </a:spcBef>
              <a:defRPr/>
            </a:lvl3pPr>
            <a:lvl4pPr>
              <a:spcBef>
                <a:spcPts val="300"/>
              </a:spcBef>
              <a:defRPr/>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462E69B1-B5E4-46BD-95DB-104C19A9548A}" type="datetime3">
              <a:rPr lang="en-US" smtClean="0"/>
              <a:t>14 October 2014</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a:off x="355600" y="564361"/>
            <a:ext cx="4854090" cy="385763"/>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sp>
        <p:nvSpPr>
          <p:cNvPr id="12" name="Picture Placeholder 9"/>
          <p:cNvSpPr>
            <a:spLocks noGrp="1"/>
          </p:cNvSpPr>
          <p:nvPr>
            <p:ph type="pic" sz="quarter" idx="15"/>
          </p:nvPr>
        </p:nvSpPr>
        <p:spPr>
          <a:xfrm>
            <a:off x="6810322" y="2650332"/>
            <a:ext cx="1978078" cy="1150144"/>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Tree>
    <p:extLst>
      <p:ext uri="{BB962C8B-B14F-4D97-AF65-F5344CB8AC3E}">
        <p14:creationId xmlns:p14="http://schemas.microsoft.com/office/powerpoint/2010/main" val="988622842"/>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amp; Pullout Text 01">
    <p:bg>
      <p:bgPr>
        <a:solidFill>
          <a:schemeClr val="tx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6" y="0"/>
            <a:ext cx="5915025" cy="5143500"/>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39B9A4B2-4027-465A-B8E2-880F99C16C80}" type="datetime3">
              <a:rPr lang="en-US" smtClean="0"/>
              <a:t>14 October 2014</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flipH="1">
            <a:off x="6274600" y="371479"/>
            <a:ext cx="2513805" cy="3621878"/>
          </a:xfrm>
        </p:spPr>
        <p:txBody>
          <a:bodyPr/>
          <a:lstStyle>
            <a:lvl1pPr marL="0" indent="0">
              <a:buNone/>
              <a:defRPr>
                <a:solidFill>
                  <a:schemeClr val="bg1"/>
                </a:solidFill>
              </a:defRPr>
            </a:lvl1pPr>
            <a:lvl2pPr marL="268226" indent="0">
              <a:buNone/>
              <a:defRPr>
                <a:solidFill>
                  <a:schemeClr val="bg1"/>
                </a:solidFill>
              </a:defRPr>
            </a:lvl2pPr>
            <a:lvl3pPr marL="538039" indent="0">
              <a:buNone/>
              <a:defRPr>
                <a:solidFill>
                  <a:schemeClr val="bg1"/>
                </a:solidFill>
              </a:defRPr>
            </a:lvl3pPr>
            <a:lvl4pPr marL="806266" indent="0">
              <a:buNone/>
              <a:defRPr>
                <a:solidFill>
                  <a:schemeClr val="bg1"/>
                </a:solidFill>
              </a:defRPr>
            </a:lvl4pPr>
            <a:lvl5pPr marL="1076080" inden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userDrawn="1"/>
        </p:nvCxnSpPr>
        <p:spPr>
          <a:xfrm flipV="1">
            <a:off x="6095999" y="400056"/>
            <a:ext cx="0" cy="447198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7788340" y="4306827"/>
            <a:ext cx="860102" cy="567000"/>
          </a:xfrm>
          <a:prstGeom prst="rect">
            <a:avLst/>
          </a:prstGeom>
        </p:spPr>
      </p:pic>
    </p:spTree>
    <p:extLst>
      <p:ext uri="{BB962C8B-B14F-4D97-AF65-F5344CB8AC3E}">
        <p14:creationId xmlns:p14="http://schemas.microsoft.com/office/powerpoint/2010/main" val="3953150186"/>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amp; Pullout Text 02">
    <p:bg>
      <p:bgPr>
        <a:solidFill>
          <a:schemeClr val="tx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3228980" y="0"/>
            <a:ext cx="5915025" cy="5143500"/>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627CA541-24EB-4074-AEC1-3892F1F6408C}" type="datetime3">
              <a:rPr lang="en-US" smtClean="0"/>
              <a:t>14 October 2014</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flipH="1">
            <a:off x="534199" y="371479"/>
            <a:ext cx="2513805" cy="3621878"/>
          </a:xfrm>
        </p:spPr>
        <p:txBody>
          <a:bodyPr/>
          <a:lstStyle>
            <a:lvl1pPr marL="0" indent="0">
              <a:buNone/>
              <a:defRPr>
                <a:solidFill>
                  <a:schemeClr val="bg1"/>
                </a:solidFill>
              </a:defRPr>
            </a:lvl1pPr>
            <a:lvl2pPr marL="268226" indent="0">
              <a:buNone/>
              <a:defRPr>
                <a:solidFill>
                  <a:schemeClr val="bg1"/>
                </a:solidFill>
              </a:defRPr>
            </a:lvl2pPr>
            <a:lvl3pPr marL="538039" indent="0">
              <a:buNone/>
              <a:defRPr>
                <a:solidFill>
                  <a:schemeClr val="bg1"/>
                </a:solidFill>
              </a:defRPr>
            </a:lvl3pPr>
            <a:lvl4pPr marL="806266" indent="0">
              <a:buNone/>
              <a:defRPr>
                <a:solidFill>
                  <a:schemeClr val="bg1"/>
                </a:solidFill>
              </a:defRPr>
            </a:lvl4pPr>
            <a:lvl5pPr marL="1076080" inden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userDrawn="1"/>
        </p:nvCxnSpPr>
        <p:spPr>
          <a:xfrm flipV="1">
            <a:off x="355600" y="400056"/>
            <a:ext cx="0" cy="430053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7788340" y="4306827"/>
            <a:ext cx="860102" cy="567000"/>
          </a:xfrm>
          <a:prstGeom prst="rect">
            <a:avLst/>
          </a:prstGeom>
        </p:spPr>
      </p:pic>
    </p:spTree>
    <p:extLst>
      <p:ext uri="{BB962C8B-B14F-4D97-AF65-F5344CB8AC3E}">
        <p14:creationId xmlns:p14="http://schemas.microsoft.com/office/powerpoint/2010/main" val="222547184"/>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Quote">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202" y="4306827"/>
            <a:ext cx="1146379" cy="567000"/>
          </a:xfrm>
          <a:prstGeom prst="rect">
            <a:avLst/>
          </a:prstGeom>
        </p:spPr>
      </p:pic>
      <p:sp>
        <p:nvSpPr>
          <p:cNvPr id="9" name="Text Placeholder 8"/>
          <p:cNvSpPr>
            <a:spLocks noGrp="1"/>
          </p:cNvSpPr>
          <p:nvPr>
            <p:ph type="body" sz="quarter" idx="13"/>
          </p:nvPr>
        </p:nvSpPr>
        <p:spPr>
          <a:xfrm>
            <a:off x="304806" y="207172"/>
            <a:ext cx="7019925" cy="4493419"/>
          </a:xfrm>
        </p:spPr>
        <p:txBody>
          <a:bodyPr/>
          <a:lstStyle>
            <a:lvl1pPr marL="0" indent="0">
              <a:buNone/>
              <a:defRPr sz="3200">
                <a:solidFill>
                  <a:schemeClr val="tx1"/>
                </a:solidFill>
              </a:defRPr>
            </a:lvl1pPr>
            <a:lvl2pPr marL="268226" indent="0">
              <a:buNone/>
              <a:defRPr sz="2800">
                <a:solidFill>
                  <a:schemeClr val="tx1"/>
                </a:solidFill>
              </a:defRPr>
            </a:lvl2pPr>
            <a:lvl3pPr marL="538039" indent="0">
              <a:buNone/>
              <a:defRPr sz="2400">
                <a:solidFill>
                  <a:schemeClr val="tx1"/>
                </a:solidFill>
              </a:defRPr>
            </a:lvl3pPr>
            <a:lvl4pPr marL="806266" indent="0">
              <a:buNone/>
              <a:defRPr sz="2000">
                <a:solidFill>
                  <a:schemeClr val="tx1"/>
                </a:solidFill>
              </a:defRPr>
            </a:lvl4pPr>
            <a:lvl5pPr marL="1076080" indent="0">
              <a:buNone/>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4"/>
          </p:nvPr>
        </p:nvSpPr>
        <p:spPr/>
        <p:txBody>
          <a:bodyPr/>
          <a:lstStyle/>
          <a:p>
            <a:fld id="{DA5A7795-4D8C-4EBC-AE78-A2CEC1AAD79F}" type="datetime3">
              <a:rPr lang="en-US" smtClean="0"/>
              <a:t>14 October 2014</a:t>
            </a:fld>
            <a:endParaRPr lang="en-GB" dirty="0"/>
          </a:p>
        </p:txBody>
      </p:sp>
      <p:sp>
        <p:nvSpPr>
          <p:cNvPr id="10" name="Footer Placeholder 9"/>
          <p:cNvSpPr>
            <a:spLocks noGrp="1"/>
          </p:cNvSpPr>
          <p:nvPr>
            <p:ph type="ftr" sz="quarter" idx="15"/>
          </p:nvPr>
        </p:nvSpPr>
        <p:spPr/>
        <p:txBody>
          <a:bodyPr/>
          <a:lstStyle/>
          <a:p>
            <a:r>
              <a:rPr lang="en-GB" dirty="0" smtClean="0"/>
              <a:t>Presentation info in footer</a:t>
            </a:r>
            <a:endParaRPr lang="en-GB" dirty="0"/>
          </a:p>
        </p:txBody>
      </p:sp>
      <p:sp>
        <p:nvSpPr>
          <p:cNvPr id="12" name="Slide Number Placeholder 11"/>
          <p:cNvSpPr>
            <a:spLocks noGrp="1"/>
          </p:cNvSpPr>
          <p:nvPr>
            <p:ph type="sldNum" sz="quarter" idx="16"/>
          </p:nvPr>
        </p:nvSpPr>
        <p:spPr/>
        <p:txBody>
          <a:bodyPr/>
          <a:lstStyle/>
          <a:p>
            <a:fld id="{CB8327D9-7E90-439A-868A-1BBFE9AB58D1}" type="slidenum">
              <a:rPr lang="en-GB" smtClean="0"/>
              <a:pPr/>
              <a:t>‹#›</a:t>
            </a:fld>
            <a:endParaRPr lang="en-GB" dirty="0"/>
          </a:p>
        </p:txBody>
      </p:sp>
    </p:spTree>
    <p:extLst>
      <p:ext uri="{BB962C8B-B14F-4D97-AF65-F5344CB8AC3E}">
        <p14:creationId xmlns:p14="http://schemas.microsoft.com/office/powerpoint/2010/main" val="3705301905"/>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PURPL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142892" y="267892"/>
            <a:ext cx="860102" cy="567000"/>
          </a:xfrm>
          <a:prstGeom prst="rect">
            <a:avLst/>
          </a:prstGeom>
        </p:spPr>
      </p:pic>
      <p:sp>
        <p:nvSpPr>
          <p:cNvPr id="2" name="Title 1"/>
          <p:cNvSpPr>
            <a:spLocks noGrp="1"/>
          </p:cNvSpPr>
          <p:nvPr>
            <p:ph type="ctrTitle"/>
          </p:nvPr>
        </p:nvSpPr>
        <p:spPr>
          <a:xfrm>
            <a:off x="304800" y="2889001"/>
            <a:ext cx="8534400" cy="880802"/>
          </a:xfrm>
        </p:spPr>
        <p:txBody>
          <a:bodyPr anchor="b" anchorCtr="0"/>
          <a:lstStyle>
            <a:lvl1pPr algn="ctr">
              <a:lnSpc>
                <a:spcPct val="80000"/>
              </a:lnSpc>
              <a:defRPr sz="42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02351" y="3709801"/>
            <a:ext cx="8539302" cy="667268"/>
          </a:xfrm>
        </p:spPr>
        <p:txBody>
          <a:bodyPr anchor="t" anchorCtr="0"/>
          <a:lstStyle>
            <a:lvl1pPr marL="0" indent="0" algn="ctr">
              <a:lnSpc>
                <a:spcPct val="80000"/>
              </a:lnSpc>
              <a:spcBef>
                <a:spcPts val="0"/>
              </a:spcBef>
              <a:buNone/>
              <a:defRPr sz="4000" b="0" u="none" cap="all" baseline="0">
                <a:solidFill>
                  <a:schemeClr val="accent3"/>
                </a:solidFill>
                <a:latin typeface="Arial Black" pitchFamily="34" charset="0"/>
                <a:cs typeface="Arial" pitchFamily="34" charset="0"/>
              </a:defRPr>
            </a:lvl1pPr>
            <a:lvl2pPr marL="457096" indent="0" algn="ctr">
              <a:buNone/>
              <a:defRPr>
                <a:solidFill>
                  <a:schemeClr val="tx1">
                    <a:tint val="75000"/>
                  </a:schemeClr>
                </a:solidFill>
              </a:defRPr>
            </a:lvl2pPr>
            <a:lvl3pPr marL="914192" indent="0" algn="ctr">
              <a:buNone/>
              <a:defRPr>
                <a:solidFill>
                  <a:schemeClr val="tx1">
                    <a:tint val="75000"/>
                  </a:schemeClr>
                </a:solidFill>
              </a:defRPr>
            </a:lvl3pPr>
            <a:lvl4pPr marL="1371288"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smtClean="0"/>
              <a:t>Click to edit Master subtitle style</a:t>
            </a:r>
            <a:endParaRPr lang="en-GB" dirty="0"/>
          </a:p>
        </p:txBody>
      </p:sp>
      <p:cxnSp>
        <p:nvCxnSpPr>
          <p:cNvPr id="7" name="Straight Connector 6"/>
          <p:cNvCxnSpPr/>
          <p:nvPr userDrawn="1"/>
        </p:nvCxnSpPr>
        <p:spPr>
          <a:xfrm>
            <a:off x="4572000" y="1662383"/>
            <a:ext cx="0" cy="16020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4"/>
          </p:nvPr>
        </p:nvSpPr>
        <p:spPr/>
        <p:txBody>
          <a:bodyPr/>
          <a:lstStyle>
            <a:lvl1pPr>
              <a:defRPr>
                <a:solidFill>
                  <a:schemeClr val="bg1"/>
                </a:solidFill>
              </a:defRPr>
            </a:lvl1pPr>
          </a:lstStyle>
          <a:p>
            <a:fld id="{CB8327D9-7E90-439A-868A-1BBFE9AB58D1}" type="slidenum">
              <a:rPr lang="en-GB" smtClean="0"/>
              <a:pPr/>
              <a:t>‹#›</a:t>
            </a:fld>
            <a:endParaRPr lang="en-GB" dirty="0"/>
          </a:p>
        </p:txBody>
      </p:sp>
      <p:sp>
        <p:nvSpPr>
          <p:cNvPr id="11" name="Text Placeholder 10"/>
          <p:cNvSpPr>
            <a:spLocks noGrp="1"/>
          </p:cNvSpPr>
          <p:nvPr>
            <p:ph type="body" sz="quarter" idx="15"/>
          </p:nvPr>
        </p:nvSpPr>
        <p:spPr>
          <a:xfrm>
            <a:off x="304800" y="1135858"/>
            <a:ext cx="8534400" cy="428625"/>
          </a:xfrm>
        </p:spPr>
        <p:txBody>
          <a:bodyPr anchor="b" anchorCtr="0"/>
          <a:lstStyle>
            <a:lvl1pPr marL="0" indent="0" algn="ctr">
              <a:buNone/>
              <a:defRPr sz="1600" b="1" u="sng">
                <a:solidFill>
                  <a:schemeClr val="bg1"/>
                </a:solidFill>
                <a:latin typeface="Arial" pitchFamily="34" charset="0"/>
                <a:cs typeface="Arial" pitchFamily="34" charset="0"/>
              </a:defRPr>
            </a:lvl1pPr>
            <a:lvl2pPr marL="268226" indent="0" algn="ctr">
              <a:buNone/>
              <a:defRPr sz="1400" b="1" u="sng">
                <a:solidFill>
                  <a:schemeClr val="bg1"/>
                </a:solidFill>
                <a:latin typeface="Arial" pitchFamily="34" charset="0"/>
                <a:cs typeface="Arial" pitchFamily="34" charset="0"/>
              </a:defRPr>
            </a:lvl2pPr>
            <a:lvl3pPr marL="538039" indent="0" algn="ctr">
              <a:buNone/>
              <a:defRPr sz="1200" b="1" u="sng">
                <a:solidFill>
                  <a:schemeClr val="bg1"/>
                </a:solidFill>
                <a:latin typeface="Arial" pitchFamily="34" charset="0"/>
                <a:cs typeface="Arial" pitchFamily="34" charset="0"/>
              </a:defRPr>
            </a:lvl3pPr>
            <a:lvl4pPr marL="806266" indent="0" algn="ctr">
              <a:buNone/>
              <a:defRPr sz="1100" b="1" u="sng">
                <a:solidFill>
                  <a:schemeClr val="bg1"/>
                </a:solidFill>
                <a:latin typeface="Arial" pitchFamily="34" charset="0"/>
                <a:cs typeface="Arial" pitchFamily="34" charset="0"/>
              </a:defRPr>
            </a:lvl4pPr>
            <a:lvl5pPr marL="1076080" indent="0" algn="ctr">
              <a:buNone/>
              <a:defRPr sz="1100" b="1" u="sng">
                <a:solidFill>
                  <a:schemeClr val="bg1"/>
                </a:solidFill>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96295473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IMAG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88340" y="4306827"/>
            <a:ext cx="860102" cy="567000"/>
          </a:xfrm>
          <a:prstGeom prst="rect">
            <a:avLst/>
          </a:prstGeom>
        </p:spPr>
      </p:pic>
      <p:sp>
        <p:nvSpPr>
          <p:cNvPr id="2" name="Title 1"/>
          <p:cNvSpPr>
            <a:spLocks noGrp="1"/>
          </p:cNvSpPr>
          <p:nvPr>
            <p:ph type="ctrTitle"/>
          </p:nvPr>
        </p:nvSpPr>
        <p:spPr>
          <a:xfrm>
            <a:off x="304800" y="2889931"/>
            <a:ext cx="8534400" cy="880802"/>
          </a:xfrm>
        </p:spPr>
        <p:txBody>
          <a:bodyPr anchor="b" anchorCtr="0"/>
          <a:lstStyle>
            <a:lvl1pPr algn="ctr">
              <a:lnSpc>
                <a:spcPct val="80000"/>
              </a:lnSpc>
              <a:defRPr sz="42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02351" y="3708847"/>
            <a:ext cx="8539302" cy="648845"/>
          </a:xfrm>
        </p:spPr>
        <p:txBody>
          <a:bodyPr anchor="t" anchorCtr="0"/>
          <a:lstStyle>
            <a:lvl1pPr marL="0" indent="0" algn="ctr">
              <a:lnSpc>
                <a:spcPct val="80000"/>
              </a:lnSpc>
              <a:spcBef>
                <a:spcPts val="0"/>
              </a:spcBef>
              <a:buNone/>
              <a:defRPr sz="4000" b="0" u="none" cap="all" baseline="0">
                <a:solidFill>
                  <a:schemeClr val="bg1"/>
                </a:solidFill>
                <a:latin typeface="Arial Black" pitchFamily="34" charset="0"/>
                <a:cs typeface="Arial" pitchFamily="34" charset="0"/>
              </a:defRPr>
            </a:lvl1pPr>
            <a:lvl2pPr marL="457096" indent="0" algn="ctr">
              <a:buNone/>
              <a:defRPr>
                <a:solidFill>
                  <a:schemeClr val="tx1">
                    <a:tint val="75000"/>
                  </a:schemeClr>
                </a:solidFill>
              </a:defRPr>
            </a:lvl2pPr>
            <a:lvl3pPr marL="914192" indent="0" algn="ctr">
              <a:buNone/>
              <a:defRPr>
                <a:solidFill>
                  <a:schemeClr val="tx1">
                    <a:tint val="75000"/>
                  </a:schemeClr>
                </a:solidFill>
              </a:defRPr>
            </a:lvl3pPr>
            <a:lvl4pPr marL="1371288"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dirty="0" smtClean="0"/>
              <a:t>Click to edit Master subtitle style</a:t>
            </a:r>
            <a:endParaRPr lang="en-GB" dirty="0"/>
          </a:p>
        </p:txBody>
      </p:sp>
      <p:sp>
        <p:nvSpPr>
          <p:cNvPr id="11" name="Date Placeholder 10"/>
          <p:cNvSpPr>
            <a:spLocks noGrp="1"/>
          </p:cNvSpPr>
          <p:nvPr>
            <p:ph type="dt" sz="half" idx="10"/>
          </p:nvPr>
        </p:nvSpPr>
        <p:spPr/>
        <p:txBody>
          <a:bodyPr/>
          <a:lstStyle>
            <a:lvl1pPr>
              <a:defRPr>
                <a:solidFill>
                  <a:schemeClr val="bg1"/>
                </a:solidFill>
              </a:defRPr>
            </a:lvl1pPr>
          </a:lstStyle>
          <a:p>
            <a:fld id="{EEE969CD-AA27-4DA0-81CB-AB862A513065}" type="datetime3">
              <a:rPr lang="en-US" smtClean="0"/>
              <a:t>14 October 2014</a:t>
            </a:fld>
            <a:endParaRPr lang="en-GB" dirty="0"/>
          </a:p>
        </p:txBody>
      </p:sp>
      <p:sp>
        <p:nvSpPr>
          <p:cNvPr id="13" name="Footer Placeholder 12"/>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14" name="Slide Number Placeholder 13"/>
          <p:cNvSpPr>
            <a:spLocks noGrp="1"/>
          </p:cNvSpPr>
          <p:nvPr>
            <p:ph type="sldNum" sz="quarter" idx="12"/>
          </p:nvPr>
        </p:nvSpPr>
        <p:spPr/>
        <p:txBody>
          <a:bodyPr/>
          <a:lstStyle>
            <a:lvl1pPr>
              <a:defRPr>
                <a:solidFill>
                  <a:schemeClr val="bg1"/>
                </a:solidFill>
              </a:defRPr>
            </a:lvl1pPr>
          </a:lstStyle>
          <a:p>
            <a:fld id="{CB8327D9-7E90-439A-868A-1BBFE9AB58D1}" type="slidenum">
              <a:rPr lang="en-GB" smtClean="0"/>
              <a:pPr/>
              <a:t>‹#›</a:t>
            </a:fld>
            <a:endParaRPr lang="en-GB" dirty="0"/>
          </a:p>
        </p:txBody>
      </p:sp>
    </p:spTree>
    <p:extLst>
      <p:ext uri="{BB962C8B-B14F-4D97-AF65-F5344CB8AC3E}">
        <p14:creationId xmlns:p14="http://schemas.microsoft.com/office/powerpoint/2010/main" val="2087272086"/>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6A2823-22D6-41ED-B38C-EC706E2B160F}" type="datetime3">
              <a:rPr lang="en-US" smtClean="0"/>
              <a:t>14 October 2014</a:t>
            </a:fld>
            <a:endParaRPr lang="en-GB" dirty="0"/>
          </a:p>
        </p:txBody>
      </p:sp>
      <p:sp>
        <p:nvSpPr>
          <p:cNvPr id="4" name="Footer Placeholder 3"/>
          <p:cNvSpPr>
            <a:spLocks noGrp="1"/>
          </p:cNvSpPr>
          <p:nvPr>
            <p:ph type="ftr" sz="quarter" idx="11"/>
          </p:nvPr>
        </p:nvSpPr>
        <p:spPr/>
        <p:txBody>
          <a:bodyPr/>
          <a:lstStyle/>
          <a:p>
            <a:r>
              <a:rPr lang="en-GB" dirty="0" smtClean="0"/>
              <a:t>Presentation info in footer</a:t>
            </a:r>
            <a:endParaRPr lang="en-GB" dirty="0"/>
          </a:p>
        </p:txBody>
      </p:sp>
      <p:sp>
        <p:nvSpPr>
          <p:cNvPr id="5" name="Slide Number Placeholder 4"/>
          <p:cNvSpPr>
            <a:spLocks noGrp="1"/>
          </p:cNvSpPr>
          <p:nvPr>
            <p:ph type="sldNum" sz="quarter" idx="12"/>
          </p:nvPr>
        </p:nvSpPr>
        <p:spPr/>
        <p:txBody>
          <a:bodyPr/>
          <a:lstStyle/>
          <a:p>
            <a:fld id="{CB8327D9-7E90-439A-868A-1BBFE9AB58D1}" type="slidenum">
              <a:rPr lang="en-GB" smtClean="0"/>
              <a:pPr/>
              <a:t>‹#›</a:t>
            </a:fld>
            <a:endParaRPr lang="en-GB" dirty="0"/>
          </a:p>
        </p:txBody>
      </p:sp>
      <p:sp>
        <p:nvSpPr>
          <p:cNvPr id="6" name="Text Placeholder 7"/>
          <p:cNvSpPr>
            <a:spLocks noGrp="1"/>
          </p:cNvSpPr>
          <p:nvPr>
            <p:ph type="body" sz="quarter" idx="13"/>
          </p:nvPr>
        </p:nvSpPr>
        <p:spPr>
          <a:xfrm>
            <a:off x="355604" y="589369"/>
            <a:ext cx="8432799" cy="360755"/>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742739424"/>
      </p:ext>
    </p:extLst>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B5C84-877D-412D-B590-A6A926AEAF6F}" type="datetime3">
              <a:rPr lang="en-US" smtClean="0"/>
              <a:t>14 October 2014</a:t>
            </a:fld>
            <a:endParaRPr lang="en-GB" dirty="0"/>
          </a:p>
        </p:txBody>
      </p:sp>
      <p:sp>
        <p:nvSpPr>
          <p:cNvPr id="3" name="Footer Placeholder 2"/>
          <p:cNvSpPr>
            <a:spLocks noGrp="1"/>
          </p:cNvSpPr>
          <p:nvPr>
            <p:ph type="ftr" sz="quarter" idx="11"/>
          </p:nvPr>
        </p:nvSpPr>
        <p:spPr/>
        <p:txBody>
          <a:bodyPr/>
          <a:lstStyle/>
          <a:p>
            <a:r>
              <a:rPr lang="en-GB" dirty="0" smtClean="0"/>
              <a:t>Presentation info in footer</a:t>
            </a:r>
            <a:endParaRPr lang="en-GB" dirty="0"/>
          </a:p>
        </p:txBody>
      </p:sp>
      <p:sp>
        <p:nvSpPr>
          <p:cNvPr id="4" name="Slide Number Placeholder 3"/>
          <p:cNvSpPr>
            <a:spLocks noGrp="1"/>
          </p:cNvSpPr>
          <p:nvPr>
            <p:ph type="sldNum" sz="quarter" idx="12"/>
          </p:nvPr>
        </p:nvSpPr>
        <p:spPr/>
        <p:txBody>
          <a:bodyPr/>
          <a:lstStyle/>
          <a:p>
            <a:fld id="{CB8327D9-7E90-439A-868A-1BBFE9AB58D1}" type="slidenum">
              <a:rPr lang="en-GB" smtClean="0"/>
              <a:pPr/>
              <a:t>‹#›</a:t>
            </a:fld>
            <a:endParaRPr lang="en-GB" dirty="0"/>
          </a:p>
        </p:txBody>
      </p:sp>
      <p:pic>
        <p:nvPicPr>
          <p:cNvPr id="5" name="Picture 4"/>
          <p:cNvPicPr>
            <a:picLocks noChangeAspect="1"/>
          </p:cNvPicPr>
          <p:nvPr userDrawn="1"/>
        </p:nvPicPr>
        <p:blipFill>
          <a:blip r:embed="rId2"/>
          <a:stretch>
            <a:fillRect/>
          </a:stretch>
        </p:blipFill>
        <p:spPr>
          <a:xfrm>
            <a:off x="7788461" y="4306827"/>
            <a:ext cx="859861" cy="567000"/>
          </a:xfrm>
          <a:prstGeom prst="rect">
            <a:avLst/>
          </a:prstGeom>
        </p:spPr>
      </p:pic>
    </p:spTree>
    <p:extLst>
      <p:ext uri="{BB962C8B-B14F-4D97-AF65-F5344CB8AC3E}">
        <p14:creationId xmlns:p14="http://schemas.microsoft.com/office/powerpoint/2010/main" val="864811775"/>
      </p:ext>
    </p:extLst>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01">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304800" y="3442682"/>
            <a:ext cx="8534400" cy="648900"/>
          </a:xfrm>
          <a:prstGeom prst="rect">
            <a:avLst/>
          </a:prstGeom>
          <a:noFill/>
        </p:spPr>
        <p:txBody>
          <a:bodyPr wrap="square" lIns="0" tIns="0" rIns="0" bIns="0" rtlCol="0">
            <a:noAutofit/>
          </a:bodyPr>
          <a:lstStyle/>
          <a:p>
            <a:pPr algn="ctr">
              <a:lnSpc>
                <a:spcPct val="65000"/>
              </a:lnSpc>
            </a:pPr>
            <a:r>
              <a:rPr lang="en-GB" sz="4200" dirty="0" smtClean="0">
                <a:solidFill>
                  <a:schemeClr val="bg1"/>
                </a:solidFill>
              </a:rPr>
              <a:t>THANK</a:t>
            </a:r>
            <a:r>
              <a:rPr lang="en-GB" sz="5400" dirty="0" smtClean="0">
                <a:solidFill>
                  <a:schemeClr val="bg1"/>
                </a:solidFill>
              </a:rPr>
              <a:t/>
            </a:r>
            <a:br>
              <a:rPr lang="en-GB" sz="5400" dirty="0" smtClean="0">
                <a:solidFill>
                  <a:schemeClr val="bg1"/>
                </a:solidFill>
              </a:rPr>
            </a:br>
            <a:r>
              <a:rPr lang="en-GB" sz="4000" dirty="0" smtClean="0">
                <a:solidFill>
                  <a:schemeClr val="bg1"/>
                </a:solidFill>
                <a:latin typeface="Arial Black" pitchFamily="34" charset="0"/>
              </a:rPr>
              <a:t>YOU</a:t>
            </a:r>
          </a:p>
        </p:txBody>
      </p:sp>
      <p:pic>
        <p:nvPicPr>
          <p:cNvPr id="3" name="Picture 2"/>
          <p:cNvPicPr>
            <a:picLocks noChangeAspect="1"/>
          </p:cNvPicPr>
          <p:nvPr userDrawn="1"/>
        </p:nvPicPr>
        <p:blipFill>
          <a:blip r:embed="rId2"/>
          <a:stretch>
            <a:fillRect/>
          </a:stretch>
        </p:blipFill>
        <p:spPr>
          <a:xfrm>
            <a:off x="4279612" y="607219"/>
            <a:ext cx="584777" cy="810816"/>
          </a:xfrm>
          <a:prstGeom prst="rect">
            <a:avLst/>
          </a:prstGeom>
        </p:spPr>
      </p:pic>
    </p:spTree>
    <p:extLst>
      <p:ext uri="{BB962C8B-B14F-4D97-AF65-F5344CB8AC3E}">
        <p14:creationId xmlns:p14="http://schemas.microsoft.com/office/powerpoint/2010/main" val="569828079"/>
      </p:ext>
    </p:extLst>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02">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279401" y="607219"/>
            <a:ext cx="584010" cy="810000"/>
          </a:xfrm>
          <a:prstGeom prst="rect">
            <a:avLst/>
          </a:prstGeom>
        </p:spPr>
      </p:pic>
      <p:sp>
        <p:nvSpPr>
          <p:cNvPr id="5" name="TextBox 4"/>
          <p:cNvSpPr txBox="1"/>
          <p:nvPr userDrawn="1"/>
        </p:nvSpPr>
        <p:spPr>
          <a:xfrm>
            <a:off x="304800" y="3442682"/>
            <a:ext cx="8534400" cy="648900"/>
          </a:xfrm>
          <a:prstGeom prst="rect">
            <a:avLst/>
          </a:prstGeom>
          <a:noFill/>
        </p:spPr>
        <p:txBody>
          <a:bodyPr wrap="square" lIns="0" tIns="0" rIns="0" bIns="0" rtlCol="0">
            <a:noAutofit/>
          </a:bodyPr>
          <a:lstStyle/>
          <a:p>
            <a:pPr algn="ctr">
              <a:lnSpc>
                <a:spcPct val="65000"/>
              </a:lnSpc>
            </a:pPr>
            <a:r>
              <a:rPr lang="en-GB" sz="4200" dirty="0" smtClean="0">
                <a:solidFill>
                  <a:schemeClr val="tx1"/>
                </a:solidFill>
              </a:rPr>
              <a:t>THANK</a:t>
            </a:r>
            <a:r>
              <a:rPr lang="en-GB" sz="5400" dirty="0" smtClean="0">
                <a:solidFill>
                  <a:schemeClr val="tx1"/>
                </a:solidFill>
              </a:rPr>
              <a:t/>
            </a:r>
            <a:br>
              <a:rPr lang="en-GB" sz="5400" dirty="0" smtClean="0">
                <a:solidFill>
                  <a:schemeClr val="tx1"/>
                </a:solidFill>
              </a:rPr>
            </a:br>
            <a:r>
              <a:rPr lang="en-GB" sz="4000" dirty="0" smtClean="0">
                <a:solidFill>
                  <a:schemeClr val="tx1"/>
                </a:solidFill>
                <a:latin typeface="Arial Black" pitchFamily="34" charset="0"/>
              </a:rPr>
              <a:t>YOU</a:t>
            </a:r>
          </a:p>
        </p:txBody>
      </p:sp>
    </p:spTree>
    <p:extLst>
      <p:ext uri="{BB962C8B-B14F-4D97-AF65-F5344CB8AC3E}">
        <p14:creationId xmlns:p14="http://schemas.microsoft.com/office/powerpoint/2010/main" val="3950344823"/>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0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89931"/>
            <a:ext cx="8534400" cy="880802"/>
          </a:xfrm>
        </p:spPr>
        <p:txBody>
          <a:bodyPr anchor="b" anchorCtr="0"/>
          <a:lstStyle>
            <a:lvl1pPr algn="ctr">
              <a:lnSpc>
                <a:spcPct val="80000"/>
              </a:lnSpc>
              <a:defRPr sz="42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02351" y="3708847"/>
            <a:ext cx="8539302" cy="359159"/>
          </a:xfrm>
        </p:spPr>
        <p:txBody>
          <a:bodyPr anchor="t" anchorCtr="0"/>
          <a:lstStyle>
            <a:lvl1pPr marL="0" indent="0" algn="ctr">
              <a:lnSpc>
                <a:spcPct val="80000"/>
              </a:lnSpc>
              <a:spcBef>
                <a:spcPts val="0"/>
              </a:spcBef>
              <a:buNone/>
              <a:defRPr sz="4000" b="0" u="none" cap="all" baseline="0">
                <a:solidFill>
                  <a:schemeClr val="tx1"/>
                </a:solidFill>
                <a:latin typeface="Arial Black" pitchFamily="34" charset="0"/>
                <a:cs typeface="Arial" pitchFamily="34" charset="0"/>
              </a:defRPr>
            </a:lvl1pPr>
            <a:lvl2pPr marL="457096" indent="0" algn="ctr">
              <a:buNone/>
              <a:defRPr>
                <a:solidFill>
                  <a:schemeClr val="tx1">
                    <a:tint val="75000"/>
                  </a:schemeClr>
                </a:solidFill>
              </a:defRPr>
            </a:lvl2pPr>
            <a:lvl3pPr marL="914192" indent="0" algn="ctr">
              <a:buNone/>
              <a:defRPr>
                <a:solidFill>
                  <a:schemeClr val="tx1">
                    <a:tint val="75000"/>
                  </a:schemeClr>
                </a:solidFill>
              </a:defRPr>
            </a:lvl3pPr>
            <a:lvl4pPr marL="1371288"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505200" y="4565049"/>
            <a:ext cx="2133600" cy="273844"/>
          </a:xfrm>
        </p:spPr>
        <p:txBody>
          <a:bodyPr anchor="t" anchorCtr="0"/>
          <a:lstStyle>
            <a:lvl1pPr algn="ctr">
              <a:defRPr sz="1000">
                <a:solidFill>
                  <a:schemeClr val="accent1"/>
                </a:solidFill>
              </a:defRPr>
            </a:lvl1pPr>
          </a:lstStyle>
          <a:p>
            <a:fld id="{018C3B69-184B-4170-8E8D-F7984DF39C6E}" type="datetime3">
              <a:rPr lang="en-US" smtClean="0"/>
              <a:t>14 October 2014</a:t>
            </a:fld>
            <a:endParaRPr lang="en-GB" dirty="0"/>
          </a:p>
        </p:txBody>
      </p:sp>
      <p:sp>
        <p:nvSpPr>
          <p:cNvPr id="12" name="Text Placeholder 15"/>
          <p:cNvSpPr>
            <a:spLocks noGrp="1"/>
          </p:cNvSpPr>
          <p:nvPr>
            <p:ph type="body" sz="quarter" idx="11"/>
          </p:nvPr>
        </p:nvSpPr>
        <p:spPr>
          <a:xfrm>
            <a:off x="1882355" y="4271636"/>
            <a:ext cx="5379290" cy="271463"/>
          </a:xfrm>
        </p:spPr>
        <p:txBody>
          <a:bodyPr anchor="b" anchorCtr="0"/>
          <a:lstStyle>
            <a:lvl1pPr marL="0" indent="0" algn="ctr">
              <a:buNone/>
              <a:defRPr sz="1000" b="1" u="sng">
                <a:solidFill>
                  <a:schemeClr val="accent1"/>
                </a:solidFill>
                <a:latin typeface="Arial" pitchFamily="34" charset="0"/>
                <a:cs typeface="Arial" pitchFamily="34" charset="0"/>
              </a:defRPr>
            </a:lvl1pPr>
            <a:lvl2pPr marL="268226" indent="0" algn="ctr">
              <a:buNone/>
              <a:defRPr sz="900" b="1" u="sng">
                <a:latin typeface="Arial" pitchFamily="34" charset="0"/>
                <a:cs typeface="Arial" pitchFamily="34" charset="0"/>
              </a:defRPr>
            </a:lvl2pPr>
            <a:lvl3pPr marL="538039" indent="0" algn="ctr">
              <a:buNone/>
              <a:defRPr sz="800" b="1" u="sng">
                <a:latin typeface="Arial" pitchFamily="34" charset="0"/>
                <a:cs typeface="Arial" pitchFamily="34" charset="0"/>
              </a:defRPr>
            </a:lvl3pPr>
            <a:lvl4pPr marL="806266" indent="0" algn="ctr">
              <a:buNone/>
              <a:defRPr sz="700" b="1" u="sng">
                <a:latin typeface="Arial" pitchFamily="34" charset="0"/>
                <a:cs typeface="Arial" pitchFamily="34" charset="0"/>
              </a:defRPr>
            </a:lvl4pPr>
            <a:lvl5pPr marL="1076080" indent="0" algn="ctr">
              <a:buNone/>
              <a:defRPr sz="700" b="1" u="sng">
                <a:latin typeface="Arial" pitchFamily="34" charset="0"/>
                <a:cs typeface="Arial" pitchFamily="34" charset="0"/>
              </a:defRPr>
            </a:lvl5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4142799" y="267892"/>
            <a:ext cx="859861" cy="567000"/>
          </a:xfrm>
          <a:prstGeom prst="rect">
            <a:avLst/>
          </a:prstGeom>
        </p:spPr>
      </p:pic>
    </p:spTree>
    <p:extLst>
      <p:ext uri="{BB962C8B-B14F-4D97-AF65-F5344CB8AC3E}">
        <p14:creationId xmlns:p14="http://schemas.microsoft.com/office/powerpoint/2010/main" val="2683928490"/>
      </p:ext>
    </p:extLst>
  </p:cSld>
  <p:clrMapOvr>
    <a:masterClrMapping/>
  </p:clrMapOvr>
  <p:transition>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xt &amp; Image LAYOUT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662486" y="0"/>
            <a:ext cx="4481514" cy="5143500"/>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
        <p:nvSpPr>
          <p:cNvPr id="2" name="Title 1"/>
          <p:cNvSpPr>
            <a:spLocks noGrp="1"/>
          </p:cNvSpPr>
          <p:nvPr>
            <p:ph type="title"/>
          </p:nvPr>
        </p:nvSpPr>
        <p:spPr>
          <a:xfrm>
            <a:off x="352430" y="144605"/>
            <a:ext cx="4148137" cy="43695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066801" y="1382365"/>
            <a:ext cx="3433762" cy="3318227"/>
          </a:xfrm>
        </p:spPr>
        <p:txBody>
          <a:bodyPr/>
          <a:lstStyle>
            <a:lvl1pPr>
              <a:spcBef>
                <a:spcPts val="1200"/>
              </a:spcBef>
              <a:defRPr/>
            </a:lvl1pPr>
            <a:lvl2pPr marL="355518" indent="-160301">
              <a:spcBef>
                <a:spcPts val="600"/>
              </a:spcBef>
              <a:defRPr/>
            </a:lvl2pPr>
            <a:lvl3pPr>
              <a:spcBef>
                <a:spcPts val="1200"/>
              </a:spcBef>
              <a:defRPr/>
            </a:lvl3pPr>
            <a:lvl4pPr>
              <a:spcBef>
                <a:spcPts val="300"/>
              </a:spcBef>
              <a:defRPr/>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0958729-4C69-4581-A3A6-575732B0111B}" type="datetime3">
              <a:rPr lang="en-US" smtClean="0"/>
              <a:t>14 October 2014</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a:off x="355600" y="564361"/>
            <a:ext cx="4145012" cy="385763"/>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pic>
        <p:nvPicPr>
          <p:cNvPr id="12" name="Picture 11"/>
          <p:cNvPicPr>
            <a:picLocks noChangeAspect="1"/>
          </p:cNvPicPr>
          <p:nvPr userDrawn="1"/>
        </p:nvPicPr>
        <p:blipFill>
          <a:blip r:embed="rId2"/>
          <a:stretch>
            <a:fillRect/>
          </a:stretch>
        </p:blipFill>
        <p:spPr>
          <a:xfrm>
            <a:off x="7788340" y="4306827"/>
            <a:ext cx="860102" cy="567000"/>
          </a:xfrm>
          <a:prstGeom prst="rect">
            <a:avLst/>
          </a:prstGeom>
        </p:spPr>
      </p:pic>
    </p:spTree>
    <p:extLst>
      <p:ext uri="{BB962C8B-B14F-4D97-AF65-F5344CB8AC3E}">
        <p14:creationId xmlns:p14="http://schemas.microsoft.com/office/powerpoint/2010/main" val="3057112193"/>
      </p:ext>
    </p:extLst>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24729" name="Picture 153" descr="C:\Users\Bartlett Ian\Desktop\rlg_cover_new.jpg"/>
          <p:cNvPicPr>
            <a:picLocks noChangeAspect="1" noChangeArrowheads="1"/>
          </p:cNvPicPr>
          <p:nvPr userDrawn="1"/>
        </p:nvPicPr>
        <p:blipFill>
          <a:blip r:embed="rId4" cstate="print"/>
          <a:srcRect/>
          <a:stretch>
            <a:fillRect/>
          </a:stretch>
        </p:blipFill>
        <p:spPr bwMode="auto">
          <a:xfrm>
            <a:off x="2500" y="0"/>
            <a:ext cx="9139007" cy="5143500"/>
          </a:xfrm>
          <a:prstGeom prst="rect">
            <a:avLst/>
          </a:prstGeom>
          <a:noFill/>
        </p:spPr>
      </p:pic>
      <p:graphicFrame>
        <p:nvGraphicFramePr>
          <p:cNvPr id="24728" name="Rectangle 152" hidden="1"/>
          <p:cNvGraphicFramePr>
            <a:graphicFrameLocks/>
          </p:cNvGraphicFramePr>
          <p:nvPr>
            <p:custDataLst>
              <p:tags r:id="rId2"/>
            </p:custDataLst>
          </p:nvPr>
        </p:nvGraphicFramePr>
        <p:xfrm>
          <a:off x="0" y="2"/>
          <a:ext cx="158750" cy="119063"/>
        </p:xfrm>
        <a:graphic>
          <a:graphicData uri="http://schemas.openxmlformats.org/presentationml/2006/ole">
            <mc:AlternateContent xmlns:mc="http://schemas.openxmlformats.org/markup-compatibility/2006">
              <mc:Choice xmlns:v="urn:schemas-microsoft-com:vml" Requires="v">
                <p:oleObj spid="_x0000_s1140" name="think-cell Slide" r:id="rId5" imgW="0" imgH="0" progId="">
                  <p:embed/>
                </p:oleObj>
              </mc:Choice>
              <mc:Fallback>
                <p:oleObj name="think-cell Slide" r:id="rId5" imgW="0" imgH="0" progId="">
                  <p:embed/>
                  <p:pic>
                    <p:nvPicPr>
                      <p:cNvPr id="0" name="AutoShape 5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9"/>
          <p:cNvSpPr>
            <a:spLocks noGrp="1"/>
          </p:cNvSpPr>
          <p:nvPr>
            <p:ph type="body" sz="quarter" idx="10"/>
          </p:nvPr>
        </p:nvSpPr>
        <p:spPr>
          <a:xfrm>
            <a:off x="304800" y="2889934"/>
            <a:ext cx="8534400" cy="880802"/>
          </a:xfrm>
        </p:spPr>
        <p:txBody>
          <a:bodyPr anchor="b" anchorCtr="0"/>
          <a:lstStyle>
            <a:lvl1pPr algn="ctr">
              <a:lnSpc>
                <a:spcPct val="80000"/>
              </a:lnSpc>
              <a:spcBef>
                <a:spcPts val="0"/>
              </a:spcBef>
              <a:defRPr sz="3600" b="0" u="none" cap="none" baseline="0">
                <a:solidFill>
                  <a:schemeClr val="tx2"/>
                </a:solidFill>
                <a:latin typeface="+mn-lt"/>
              </a:defRPr>
            </a:lvl1pPr>
          </a:lstStyle>
          <a:p>
            <a:pPr lvl="0"/>
            <a:r>
              <a:rPr lang="en-US" dirty="0" smtClean="0"/>
              <a:t>Click to edit Master text styles</a:t>
            </a:r>
            <a:endParaRPr lang="en-GB" dirty="0"/>
          </a:p>
        </p:txBody>
      </p:sp>
      <p:sp>
        <p:nvSpPr>
          <p:cNvPr id="12" name="Text Placeholder 11"/>
          <p:cNvSpPr>
            <a:spLocks noGrp="1"/>
          </p:cNvSpPr>
          <p:nvPr>
            <p:ph type="body" sz="quarter" idx="11"/>
          </p:nvPr>
        </p:nvSpPr>
        <p:spPr>
          <a:xfrm>
            <a:off x="302353" y="3708847"/>
            <a:ext cx="8539302" cy="359159"/>
          </a:xfrm>
        </p:spPr>
        <p:txBody>
          <a:bodyPr/>
          <a:lstStyle>
            <a:lvl1pPr algn="ctr">
              <a:lnSpc>
                <a:spcPct val="80000"/>
              </a:lnSpc>
              <a:spcBef>
                <a:spcPts val="0"/>
              </a:spcBef>
              <a:defRPr sz="3400" u="none" cap="none" baseline="0">
                <a:solidFill>
                  <a:schemeClr val="tx2"/>
                </a:solidFill>
                <a:latin typeface="+mj-lt"/>
                <a:cs typeface="+mj-cs"/>
              </a:defRPr>
            </a:lvl1pPr>
          </a:lstStyle>
          <a:p>
            <a:pPr lvl="0"/>
            <a:r>
              <a:rPr lang="en-US" dirty="0" smtClean="0"/>
              <a:t>Click to edit Master text styles</a:t>
            </a:r>
            <a:endParaRPr lang="en-GB" dirty="0"/>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42752" y="315517"/>
            <a:ext cx="1147212" cy="756495"/>
          </a:xfrm>
          <a:prstGeom prst="rect">
            <a:avLst/>
          </a:prstGeom>
        </p:spPr>
      </p:pic>
      <p:sp>
        <p:nvSpPr>
          <p:cNvPr id="15" name="Text Placeholder 14"/>
          <p:cNvSpPr>
            <a:spLocks noGrp="1"/>
          </p:cNvSpPr>
          <p:nvPr>
            <p:ph type="body" sz="quarter" idx="12"/>
          </p:nvPr>
        </p:nvSpPr>
        <p:spPr>
          <a:xfrm>
            <a:off x="1882354" y="4271634"/>
            <a:ext cx="5379290" cy="271463"/>
          </a:xfrm>
        </p:spPr>
        <p:txBody>
          <a:bodyPr anchor="b" anchorCtr="0"/>
          <a:lstStyle>
            <a:lvl1pPr algn="ctr">
              <a:defRPr sz="900" cap="none" baseline="0">
                <a:solidFill>
                  <a:schemeClr val="tx2"/>
                </a:solidFill>
              </a:defRPr>
            </a:lvl1pPr>
          </a:lstStyle>
          <a:p>
            <a:pPr lvl="0"/>
            <a:r>
              <a:rPr lang="en-US" dirty="0" smtClean="0"/>
              <a:t>Click to edit Master text styles</a:t>
            </a:r>
            <a:endParaRPr lang="en-GB" dirty="0"/>
          </a:p>
        </p:txBody>
      </p:sp>
      <p:sp>
        <p:nvSpPr>
          <p:cNvPr id="17" name="Text Placeholder 16"/>
          <p:cNvSpPr>
            <a:spLocks noGrp="1"/>
          </p:cNvSpPr>
          <p:nvPr>
            <p:ph type="body" sz="quarter" idx="13"/>
          </p:nvPr>
        </p:nvSpPr>
        <p:spPr>
          <a:xfrm>
            <a:off x="3505200" y="4565052"/>
            <a:ext cx="2133600" cy="273844"/>
          </a:xfrm>
        </p:spPr>
        <p:txBody>
          <a:bodyPr/>
          <a:lstStyle>
            <a:lvl1pPr algn="ctr">
              <a:defRPr sz="900" b="0" u="none" cap="none" baseline="0">
                <a:solidFill>
                  <a:schemeClr val="tx2"/>
                </a:solidFill>
              </a:defRPr>
            </a:lvl1pPr>
          </a:lstStyle>
          <a:p>
            <a:pPr lvl="0"/>
            <a:endParaRPr lang="en-GB" dirty="0"/>
          </a:p>
        </p:txBody>
      </p:sp>
    </p:spTree>
    <p:extLst>
      <p:ext uri="{BB962C8B-B14F-4D97-AF65-F5344CB8AC3E}">
        <p14:creationId xmlns:p14="http://schemas.microsoft.com/office/powerpoint/2010/main" val="6302873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1214438"/>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141788" y="1214438"/>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2018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142892" y="267892"/>
            <a:ext cx="860102" cy="567000"/>
          </a:xfrm>
          <a:prstGeom prst="rect">
            <a:avLst/>
          </a:prstGeom>
        </p:spPr>
      </p:pic>
      <p:sp>
        <p:nvSpPr>
          <p:cNvPr id="2" name="Title 1"/>
          <p:cNvSpPr>
            <a:spLocks noGrp="1"/>
          </p:cNvSpPr>
          <p:nvPr>
            <p:ph type="ctrTitle"/>
          </p:nvPr>
        </p:nvSpPr>
        <p:spPr>
          <a:xfrm>
            <a:off x="304800" y="2889931"/>
            <a:ext cx="8534400" cy="880802"/>
          </a:xfrm>
        </p:spPr>
        <p:txBody>
          <a:bodyPr anchor="b" anchorCtr="0"/>
          <a:lstStyle>
            <a:lvl1pPr algn="ctr">
              <a:lnSpc>
                <a:spcPct val="80000"/>
              </a:lnSpc>
              <a:defRPr sz="42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02351" y="3708844"/>
            <a:ext cx="8539302" cy="641702"/>
          </a:xfrm>
        </p:spPr>
        <p:txBody>
          <a:bodyPr anchor="t" anchorCtr="0"/>
          <a:lstStyle>
            <a:lvl1pPr marL="0" indent="0" algn="ctr">
              <a:lnSpc>
                <a:spcPct val="80000"/>
              </a:lnSpc>
              <a:spcBef>
                <a:spcPts val="0"/>
              </a:spcBef>
              <a:buNone/>
              <a:defRPr sz="4000" b="0" u="none" cap="all" baseline="0">
                <a:solidFill>
                  <a:schemeClr val="bg1"/>
                </a:solidFill>
                <a:latin typeface="Arial Black" pitchFamily="34" charset="0"/>
                <a:cs typeface="Arial" pitchFamily="34" charset="0"/>
              </a:defRPr>
            </a:lvl1pPr>
            <a:lvl2pPr marL="457096" indent="0" algn="ctr">
              <a:buNone/>
              <a:defRPr>
                <a:solidFill>
                  <a:schemeClr val="tx1">
                    <a:tint val="75000"/>
                  </a:schemeClr>
                </a:solidFill>
              </a:defRPr>
            </a:lvl2pPr>
            <a:lvl3pPr marL="914192" indent="0" algn="ctr">
              <a:buNone/>
              <a:defRPr>
                <a:solidFill>
                  <a:schemeClr val="tx1">
                    <a:tint val="75000"/>
                  </a:schemeClr>
                </a:solidFill>
              </a:defRPr>
            </a:lvl3pPr>
            <a:lvl4pPr marL="1371288"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505200" y="4565049"/>
            <a:ext cx="2133600" cy="273844"/>
          </a:xfrm>
        </p:spPr>
        <p:txBody>
          <a:bodyPr anchor="t" anchorCtr="0"/>
          <a:lstStyle>
            <a:lvl1pPr algn="ctr">
              <a:defRPr sz="1000">
                <a:solidFill>
                  <a:schemeClr val="bg1"/>
                </a:solidFill>
              </a:defRPr>
            </a:lvl1pPr>
          </a:lstStyle>
          <a:p>
            <a:fld id="{D0C326EB-D6DD-457E-9130-E40A7BDC44BD}" type="datetime3">
              <a:rPr lang="en-US" smtClean="0"/>
              <a:t>14 October 2014</a:t>
            </a:fld>
            <a:endParaRPr lang="en-GB" dirty="0"/>
          </a:p>
        </p:txBody>
      </p:sp>
      <p:sp>
        <p:nvSpPr>
          <p:cNvPr id="12" name="Text Placeholder 15"/>
          <p:cNvSpPr>
            <a:spLocks noGrp="1"/>
          </p:cNvSpPr>
          <p:nvPr>
            <p:ph type="body" sz="quarter" idx="11"/>
          </p:nvPr>
        </p:nvSpPr>
        <p:spPr>
          <a:xfrm>
            <a:off x="1882355" y="4271636"/>
            <a:ext cx="5379290" cy="271463"/>
          </a:xfrm>
        </p:spPr>
        <p:txBody>
          <a:bodyPr anchor="b" anchorCtr="0"/>
          <a:lstStyle>
            <a:lvl1pPr marL="0" indent="0" algn="ctr">
              <a:buNone/>
              <a:defRPr sz="1000" b="1" u="sng">
                <a:solidFill>
                  <a:schemeClr val="bg1"/>
                </a:solidFill>
                <a:latin typeface="Arial" pitchFamily="34" charset="0"/>
                <a:cs typeface="Arial" pitchFamily="34" charset="0"/>
              </a:defRPr>
            </a:lvl1pPr>
            <a:lvl2pPr marL="268226" indent="0" algn="ctr">
              <a:buNone/>
              <a:defRPr sz="900" b="1" u="sng">
                <a:latin typeface="Arial" pitchFamily="34" charset="0"/>
                <a:cs typeface="Arial" pitchFamily="34" charset="0"/>
              </a:defRPr>
            </a:lvl2pPr>
            <a:lvl3pPr marL="538039" indent="0" algn="ctr">
              <a:buNone/>
              <a:defRPr sz="800" b="1" u="sng">
                <a:latin typeface="Arial" pitchFamily="34" charset="0"/>
                <a:cs typeface="Arial" pitchFamily="34" charset="0"/>
              </a:defRPr>
            </a:lvl3pPr>
            <a:lvl4pPr marL="806266" indent="0" algn="ctr">
              <a:buNone/>
              <a:defRPr sz="700" b="1" u="sng">
                <a:latin typeface="Arial" pitchFamily="34" charset="0"/>
                <a:cs typeface="Arial" pitchFamily="34" charset="0"/>
              </a:defRPr>
            </a:lvl4pPr>
            <a:lvl5pPr marL="1076080" indent="0" algn="ctr">
              <a:buNone/>
              <a:defRPr sz="700" b="1" u="sng">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645798947"/>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1200"/>
              </a:spcBef>
              <a:defRPr/>
            </a:lvl1pPr>
            <a:lvl2pPr marL="355518" indent="-160301">
              <a:spcBef>
                <a:spcPts val="600"/>
              </a:spcBef>
              <a:defRPr/>
            </a:lvl2pPr>
            <a:lvl3pPr>
              <a:spcBef>
                <a:spcPts val="1200"/>
              </a:spcBef>
              <a:defRPr/>
            </a:lvl3pPr>
            <a:lvl4pPr>
              <a:spcBef>
                <a:spcPts val="300"/>
              </a:spcBef>
              <a:defRPr/>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56FC9BB1-D421-4F90-9513-07C5318FE009}" type="datetime3">
              <a:rPr lang="en-US" smtClean="0"/>
              <a:t>14 October 2014</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a:off x="355604" y="564361"/>
            <a:ext cx="8432799" cy="385763"/>
          </a:xfrm>
        </p:spPr>
        <p:txBody>
          <a:bodyPr/>
          <a:lstStyle>
            <a:lvl1pPr marL="0" indent="0">
              <a:lnSpc>
                <a:spcPct val="80000"/>
              </a:lnSpc>
              <a:spcBef>
                <a:spcPts val="0"/>
              </a:spcBef>
              <a:buNone/>
              <a:defRPr sz="1800" u="none" cap="all" baseline="0">
                <a:solidFill>
                  <a:schemeClr val="tx1"/>
                </a:solidFill>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359707750"/>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URPL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88340" y="4306827"/>
            <a:ext cx="860102" cy="567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1200"/>
              </a:spcBef>
              <a:defRPr>
                <a:solidFill>
                  <a:schemeClr val="bg1"/>
                </a:solidFill>
              </a:defRPr>
            </a:lvl1pPr>
            <a:lvl2pPr marL="355518" indent="-157127">
              <a:spcBef>
                <a:spcPts val="600"/>
              </a:spcBef>
              <a:tabLst>
                <a:tab pos="203154" algn="l"/>
              </a:tabLst>
              <a:defRPr>
                <a:solidFill>
                  <a:schemeClr val="bg1"/>
                </a:solidFill>
              </a:defRPr>
            </a:lvl2pPr>
            <a:lvl3pPr>
              <a:spcBef>
                <a:spcPts val="1200"/>
              </a:spcBef>
              <a:defRPr>
                <a:solidFill>
                  <a:schemeClr val="accent3"/>
                </a:solidFill>
              </a:defRPr>
            </a:lvl3pPr>
            <a:lvl4pPr>
              <a:spcBef>
                <a:spcPts val="300"/>
              </a:spcBef>
              <a:defRPr>
                <a:solidFill>
                  <a:schemeClr val="bg1"/>
                </a:solidFill>
              </a:defRPr>
            </a:lvl4pPr>
            <a:lvl5pPr>
              <a:spcBef>
                <a:spcPts val="300"/>
              </a:spcBef>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131ABB9B-218A-41A6-9C63-389652779344}" type="datetime3">
              <a:rPr lang="en-US" smtClean="0"/>
              <a:t>14 October 2014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a:off x="355604" y="564361"/>
            <a:ext cx="8432799" cy="385763"/>
          </a:xfrm>
        </p:spPr>
        <p:txBody>
          <a:bodyPr/>
          <a:lstStyle>
            <a:lvl1pPr marL="0" indent="0">
              <a:lnSpc>
                <a:spcPct val="80000"/>
              </a:lnSpc>
              <a:spcBef>
                <a:spcPts val="0"/>
              </a:spcBef>
              <a:buNone/>
              <a:defRPr sz="1800" u="none" cap="all" baseline="0">
                <a:solidFill>
                  <a:schemeClr val="bg1"/>
                </a:solidFill>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cxnSp>
        <p:nvCxnSpPr>
          <p:cNvPr id="10" name="Straight Connector 9"/>
          <p:cNvCxnSpPr/>
          <p:nvPr userDrawn="1"/>
        </p:nvCxnSpPr>
        <p:spPr>
          <a:xfrm flipV="1">
            <a:off x="890586" y="957266"/>
            <a:ext cx="0" cy="37361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055769"/>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4EE263-4C92-4D52-84F4-C3C263A011A0}" type="datetime3">
              <a:rPr lang="en-US" smtClean="0"/>
              <a:t>14 October 2014</a:t>
            </a:fld>
            <a:endParaRPr lang="en-GB" dirty="0"/>
          </a:p>
        </p:txBody>
      </p:sp>
      <p:sp>
        <p:nvSpPr>
          <p:cNvPr id="4" name="Footer Placeholder 3"/>
          <p:cNvSpPr>
            <a:spLocks noGrp="1"/>
          </p:cNvSpPr>
          <p:nvPr>
            <p:ph type="ftr" sz="quarter" idx="11"/>
          </p:nvPr>
        </p:nvSpPr>
        <p:spPr/>
        <p:txBody>
          <a:bodyPr/>
          <a:lstStyle/>
          <a:p>
            <a:r>
              <a:rPr lang="en-GB" dirty="0" smtClean="0"/>
              <a:t>Presentation info in footer</a:t>
            </a:r>
            <a:endParaRPr lang="en-GB" dirty="0"/>
          </a:p>
        </p:txBody>
      </p:sp>
      <p:sp>
        <p:nvSpPr>
          <p:cNvPr id="5" name="Slide Number Placeholder 4"/>
          <p:cNvSpPr>
            <a:spLocks noGrp="1"/>
          </p:cNvSpPr>
          <p:nvPr>
            <p:ph type="sldNum" sz="quarter" idx="12"/>
          </p:nvPr>
        </p:nvSpPr>
        <p:spPr/>
        <p:txBody>
          <a:bodyPr/>
          <a:lstStyle/>
          <a:p>
            <a:fld id="{CB8327D9-7E90-439A-868A-1BBFE9AB58D1}" type="slidenum">
              <a:rPr lang="en-GB" smtClean="0"/>
              <a:pPr/>
              <a:t>‹#›</a:t>
            </a:fld>
            <a:endParaRPr lang="en-GB" dirty="0"/>
          </a:p>
        </p:txBody>
      </p:sp>
      <p:sp>
        <p:nvSpPr>
          <p:cNvPr id="6" name="Text Placeholder 7"/>
          <p:cNvSpPr>
            <a:spLocks noGrp="1"/>
          </p:cNvSpPr>
          <p:nvPr>
            <p:ph type="body" sz="quarter" idx="13"/>
          </p:nvPr>
        </p:nvSpPr>
        <p:spPr>
          <a:xfrm>
            <a:off x="355604" y="564361"/>
            <a:ext cx="8432799" cy="385763"/>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sp>
        <p:nvSpPr>
          <p:cNvPr id="8" name="Chart Placeholder 7"/>
          <p:cNvSpPr>
            <a:spLocks noGrp="1"/>
          </p:cNvSpPr>
          <p:nvPr>
            <p:ph type="chart" sz="quarter" idx="14"/>
          </p:nvPr>
        </p:nvSpPr>
        <p:spPr>
          <a:xfrm>
            <a:off x="1066802" y="959644"/>
            <a:ext cx="7721600" cy="3200400"/>
          </a:xfrm>
        </p:spPr>
        <p:txBody>
          <a:bodyPr lIns="71984" tIns="71984"/>
          <a:lstStyle>
            <a:lvl1pPr marL="0" indent="0">
              <a:buNone/>
              <a:defRPr/>
            </a:lvl1pPr>
          </a:lstStyle>
          <a:p>
            <a:r>
              <a:rPr lang="en-US" dirty="0" smtClean="0"/>
              <a:t>Click icon to add chart</a:t>
            </a:r>
            <a:endParaRPr lang="en-GB" dirty="0"/>
          </a:p>
        </p:txBody>
      </p:sp>
      <p:sp>
        <p:nvSpPr>
          <p:cNvPr id="10" name="Text Placeholder 9"/>
          <p:cNvSpPr>
            <a:spLocks noGrp="1"/>
          </p:cNvSpPr>
          <p:nvPr>
            <p:ph type="body" sz="quarter" idx="15"/>
          </p:nvPr>
        </p:nvSpPr>
        <p:spPr>
          <a:xfrm>
            <a:off x="1066800" y="4486274"/>
            <a:ext cx="3576638" cy="228600"/>
          </a:xfrm>
        </p:spPr>
        <p:txBody>
          <a:bodyPr anchor="b" anchorCtr="0"/>
          <a:lstStyle>
            <a:lvl1pPr marL="0" indent="0">
              <a:buNone/>
              <a:defRPr sz="800">
                <a:latin typeface="Arial" pitchFamily="34" charset="0"/>
                <a:cs typeface="Arial" pitchFamily="34" charset="0"/>
              </a:defRPr>
            </a:lvl1pPr>
            <a:lvl2pPr marL="268226" indent="0">
              <a:buNone/>
              <a:defRPr sz="700">
                <a:latin typeface="Arial" pitchFamily="34" charset="0"/>
                <a:cs typeface="Arial" pitchFamily="34" charset="0"/>
              </a:defRPr>
            </a:lvl2pPr>
            <a:lvl3pPr marL="538039" indent="0">
              <a:buNone/>
              <a:defRPr sz="600">
                <a:latin typeface="Arial" pitchFamily="34" charset="0"/>
                <a:cs typeface="Arial" pitchFamily="34" charset="0"/>
              </a:defRPr>
            </a:lvl3pPr>
            <a:lvl4pPr marL="806266" indent="0">
              <a:buNone/>
              <a:defRPr sz="500">
                <a:latin typeface="Arial" pitchFamily="34" charset="0"/>
                <a:cs typeface="Arial" pitchFamily="34" charset="0"/>
              </a:defRPr>
            </a:lvl4pPr>
            <a:lvl5pPr marL="1076080" indent="0">
              <a:buNone/>
              <a:defRPr sz="5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506424609"/>
      </p:ext>
    </p:extLst>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31BD0F-FC83-4EC9-8B62-9B1C91E5DE5E}" type="datetime3">
              <a:rPr lang="en-US" smtClean="0"/>
              <a:t>14 October 2014</a:t>
            </a:fld>
            <a:endParaRPr lang="en-GB" dirty="0"/>
          </a:p>
        </p:txBody>
      </p:sp>
      <p:sp>
        <p:nvSpPr>
          <p:cNvPr id="4" name="Footer Placeholder 3"/>
          <p:cNvSpPr>
            <a:spLocks noGrp="1"/>
          </p:cNvSpPr>
          <p:nvPr>
            <p:ph type="ftr" sz="quarter" idx="11"/>
          </p:nvPr>
        </p:nvSpPr>
        <p:spPr/>
        <p:txBody>
          <a:bodyPr/>
          <a:lstStyle/>
          <a:p>
            <a:r>
              <a:rPr lang="en-GB" dirty="0" smtClean="0"/>
              <a:t>Presentation info in footer</a:t>
            </a:r>
            <a:endParaRPr lang="en-GB" dirty="0"/>
          </a:p>
        </p:txBody>
      </p:sp>
      <p:sp>
        <p:nvSpPr>
          <p:cNvPr id="5" name="Slide Number Placeholder 4"/>
          <p:cNvSpPr>
            <a:spLocks noGrp="1"/>
          </p:cNvSpPr>
          <p:nvPr>
            <p:ph type="sldNum" sz="quarter" idx="12"/>
          </p:nvPr>
        </p:nvSpPr>
        <p:spPr/>
        <p:txBody>
          <a:bodyPr/>
          <a:lstStyle/>
          <a:p>
            <a:fld id="{CB8327D9-7E90-439A-868A-1BBFE9AB58D1}" type="slidenum">
              <a:rPr lang="en-GB" smtClean="0"/>
              <a:pPr/>
              <a:t>‹#›</a:t>
            </a:fld>
            <a:endParaRPr lang="en-GB" dirty="0"/>
          </a:p>
        </p:txBody>
      </p:sp>
      <p:sp>
        <p:nvSpPr>
          <p:cNvPr id="7" name="Table Placeholder 6"/>
          <p:cNvSpPr>
            <a:spLocks noGrp="1"/>
          </p:cNvSpPr>
          <p:nvPr>
            <p:ph type="tbl" sz="quarter" idx="13"/>
          </p:nvPr>
        </p:nvSpPr>
        <p:spPr>
          <a:xfrm>
            <a:off x="1066802" y="956072"/>
            <a:ext cx="7721600" cy="3209925"/>
          </a:xfrm>
        </p:spPr>
        <p:txBody>
          <a:bodyPr lIns="71984" tIns="71984"/>
          <a:lstStyle>
            <a:lvl1pPr marL="0" indent="0">
              <a:buNone/>
              <a:defRPr/>
            </a:lvl1pPr>
          </a:lstStyle>
          <a:p>
            <a:r>
              <a:rPr lang="en-US" dirty="0" smtClean="0"/>
              <a:t>Click icon to add table</a:t>
            </a:r>
            <a:endParaRPr lang="en-GB" dirty="0"/>
          </a:p>
        </p:txBody>
      </p:sp>
      <p:sp>
        <p:nvSpPr>
          <p:cNvPr id="8" name="Text Placeholder 7"/>
          <p:cNvSpPr>
            <a:spLocks noGrp="1"/>
          </p:cNvSpPr>
          <p:nvPr>
            <p:ph type="body" sz="quarter" idx="14"/>
          </p:nvPr>
        </p:nvSpPr>
        <p:spPr>
          <a:xfrm>
            <a:off x="355604" y="564361"/>
            <a:ext cx="8432799" cy="385763"/>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sp>
        <p:nvSpPr>
          <p:cNvPr id="9" name="Text Placeholder 9"/>
          <p:cNvSpPr>
            <a:spLocks noGrp="1"/>
          </p:cNvSpPr>
          <p:nvPr>
            <p:ph type="body" sz="quarter" idx="15"/>
          </p:nvPr>
        </p:nvSpPr>
        <p:spPr>
          <a:xfrm>
            <a:off x="1066800" y="4486274"/>
            <a:ext cx="3576638" cy="228600"/>
          </a:xfrm>
        </p:spPr>
        <p:txBody>
          <a:bodyPr anchor="b" anchorCtr="0"/>
          <a:lstStyle>
            <a:lvl1pPr marL="0" indent="0">
              <a:buNone/>
              <a:defRPr sz="800">
                <a:latin typeface="Arial" pitchFamily="34" charset="0"/>
                <a:cs typeface="Arial" pitchFamily="34" charset="0"/>
              </a:defRPr>
            </a:lvl1pPr>
            <a:lvl2pPr marL="268226" indent="0">
              <a:buNone/>
              <a:defRPr sz="700">
                <a:latin typeface="Arial" pitchFamily="34" charset="0"/>
                <a:cs typeface="Arial" pitchFamily="34" charset="0"/>
              </a:defRPr>
            </a:lvl2pPr>
            <a:lvl3pPr marL="538039" indent="0">
              <a:buNone/>
              <a:defRPr sz="600">
                <a:latin typeface="Arial" pitchFamily="34" charset="0"/>
                <a:cs typeface="Arial" pitchFamily="34" charset="0"/>
              </a:defRPr>
            </a:lvl3pPr>
            <a:lvl4pPr marL="806266" indent="0">
              <a:buNone/>
              <a:defRPr sz="500">
                <a:latin typeface="Arial" pitchFamily="34" charset="0"/>
                <a:cs typeface="Arial" pitchFamily="34" charset="0"/>
              </a:defRPr>
            </a:lvl4pPr>
            <a:lvl5pPr marL="1076080" indent="0">
              <a:buNone/>
              <a:defRPr sz="5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160563535"/>
      </p:ext>
    </p:extLst>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LAYOUT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662486" y="0"/>
            <a:ext cx="4481514" cy="5143500"/>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
        <p:nvSpPr>
          <p:cNvPr id="2" name="Title 1"/>
          <p:cNvSpPr>
            <a:spLocks noGrp="1"/>
          </p:cNvSpPr>
          <p:nvPr>
            <p:ph type="title"/>
          </p:nvPr>
        </p:nvSpPr>
        <p:spPr>
          <a:xfrm>
            <a:off x="352430" y="144605"/>
            <a:ext cx="4148137" cy="43695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066801" y="1382365"/>
            <a:ext cx="3433762" cy="3318227"/>
          </a:xfrm>
        </p:spPr>
        <p:txBody>
          <a:bodyPr/>
          <a:lstStyle>
            <a:lvl1pPr>
              <a:spcBef>
                <a:spcPts val="1200"/>
              </a:spcBef>
              <a:defRPr/>
            </a:lvl1pPr>
            <a:lvl2pPr marL="355518" indent="-160301">
              <a:spcBef>
                <a:spcPts val="600"/>
              </a:spcBef>
              <a:defRPr/>
            </a:lvl2pPr>
            <a:lvl3pPr>
              <a:spcBef>
                <a:spcPts val="1200"/>
              </a:spcBef>
              <a:defRPr/>
            </a:lvl3pPr>
            <a:lvl4pPr>
              <a:spcBef>
                <a:spcPts val="300"/>
              </a:spcBef>
              <a:defRPr/>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F1B2E4EE-ADD6-482A-8494-C68554A8CF99}" type="datetime3">
              <a:rPr lang="en-US" smtClean="0"/>
              <a:t>14 October 2014</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a:off x="355600" y="564361"/>
            <a:ext cx="4145012" cy="385763"/>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pic>
        <p:nvPicPr>
          <p:cNvPr id="12" name="Picture 11"/>
          <p:cNvPicPr>
            <a:picLocks noChangeAspect="1"/>
          </p:cNvPicPr>
          <p:nvPr userDrawn="1"/>
        </p:nvPicPr>
        <p:blipFill>
          <a:blip r:embed="rId2"/>
          <a:stretch>
            <a:fillRect/>
          </a:stretch>
        </p:blipFill>
        <p:spPr>
          <a:xfrm>
            <a:off x="7788340" y="4306827"/>
            <a:ext cx="860102" cy="567000"/>
          </a:xfrm>
          <a:prstGeom prst="rect">
            <a:avLst/>
          </a:prstGeom>
        </p:spPr>
      </p:pic>
    </p:spTree>
    <p:extLst>
      <p:ext uri="{BB962C8B-B14F-4D97-AF65-F5344CB8AC3E}">
        <p14:creationId xmlns:p14="http://schemas.microsoft.com/office/powerpoint/2010/main" val="3057112193"/>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LAYOUT 02">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5391150" y="0"/>
            <a:ext cx="3752850" cy="5143500"/>
          </a:xfrm>
          <a:solidFill>
            <a:schemeClr val="bg1">
              <a:lumMod val="95000"/>
            </a:schemeClr>
          </a:solidFill>
        </p:spPr>
        <p:txBody>
          <a:bodyPr lIns="71984" tIns="71984"/>
          <a:lstStyle>
            <a:lvl1pPr marL="0" indent="0">
              <a:buNone/>
              <a:defRPr/>
            </a:lvl1pPr>
          </a:lstStyle>
          <a:p>
            <a:r>
              <a:rPr lang="en-US" dirty="0" smtClean="0"/>
              <a:t>Click icon to add picture</a:t>
            </a:r>
            <a:endParaRPr lang="en-GB" dirty="0"/>
          </a:p>
        </p:txBody>
      </p:sp>
      <p:sp>
        <p:nvSpPr>
          <p:cNvPr id="2" name="Title 1"/>
          <p:cNvSpPr>
            <a:spLocks noGrp="1"/>
          </p:cNvSpPr>
          <p:nvPr>
            <p:ph type="title"/>
          </p:nvPr>
        </p:nvSpPr>
        <p:spPr>
          <a:xfrm>
            <a:off x="352425" y="144605"/>
            <a:ext cx="4857750" cy="43695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066806" y="1382365"/>
            <a:ext cx="4152899" cy="3318227"/>
          </a:xfrm>
        </p:spPr>
        <p:txBody>
          <a:bodyPr/>
          <a:lstStyle>
            <a:lvl1pPr>
              <a:spcBef>
                <a:spcPts val="1200"/>
              </a:spcBef>
              <a:defRPr/>
            </a:lvl1pPr>
            <a:lvl2pPr marL="355518" indent="-160301">
              <a:spcBef>
                <a:spcPts val="600"/>
              </a:spcBef>
              <a:defRPr/>
            </a:lvl2pPr>
            <a:lvl3pPr>
              <a:spcBef>
                <a:spcPts val="1200"/>
              </a:spcBef>
              <a:defRPr/>
            </a:lvl3pPr>
            <a:lvl4pPr>
              <a:spcBef>
                <a:spcPts val="300"/>
              </a:spcBef>
              <a:defRPr/>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FCFD6A3-9DFE-4D22-8D48-1ECBA79977E5}" type="datetime3">
              <a:rPr lang="en-US" smtClean="0"/>
              <a:t>14 October 2014</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CB8327D9-7E90-439A-868A-1BBFE9AB58D1}" type="slidenum">
              <a:rPr lang="en-GB" smtClean="0"/>
              <a:pPr/>
              <a:t>‹#›</a:t>
            </a:fld>
            <a:endParaRPr lang="en-GB" dirty="0"/>
          </a:p>
        </p:txBody>
      </p:sp>
      <p:sp>
        <p:nvSpPr>
          <p:cNvPr id="8" name="Text Placeholder 7"/>
          <p:cNvSpPr>
            <a:spLocks noGrp="1"/>
          </p:cNvSpPr>
          <p:nvPr>
            <p:ph type="body" sz="quarter" idx="13"/>
          </p:nvPr>
        </p:nvSpPr>
        <p:spPr>
          <a:xfrm>
            <a:off x="355600" y="564361"/>
            <a:ext cx="4854090" cy="385763"/>
          </a:xfrm>
        </p:spPr>
        <p:txBody>
          <a:bodyPr/>
          <a:lstStyle>
            <a:lvl1pPr marL="0" indent="0">
              <a:lnSpc>
                <a:spcPct val="80000"/>
              </a:lnSpc>
              <a:spcBef>
                <a:spcPts val="0"/>
              </a:spcBef>
              <a:buNone/>
              <a:defRPr sz="1800" u="none" cap="all" baseline="0">
                <a:latin typeface="Arial Black" pitchFamily="34" charset="0"/>
                <a:cs typeface="Arial" pitchFamily="34" charset="0"/>
              </a:defRPr>
            </a:lvl1pPr>
            <a:lvl2pPr marL="268226" indent="0">
              <a:buNone/>
              <a:defRPr u="none" cap="all" baseline="0">
                <a:latin typeface="Arial Black" pitchFamily="34" charset="0"/>
                <a:cs typeface="Arial" pitchFamily="34" charset="0"/>
              </a:defRPr>
            </a:lvl2pPr>
            <a:lvl3pPr marL="538039" indent="0">
              <a:buNone/>
              <a:defRPr u="none" cap="all" baseline="0">
                <a:latin typeface="Arial Black" pitchFamily="34" charset="0"/>
                <a:cs typeface="Arial" pitchFamily="34" charset="0"/>
              </a:defRPr>
            </a:lvl3pPr>
            <a:lvl4pPr marL="806266" indent="0">
              <a:buNone/>
              <a:defRPr u="none" cap="all" baseline="0">
                <a:latin typeface="Arial Black" pitchFamily="34" charset="0"/>
                <a:cs typeface="Arial" pitchFamily="34" charset="0"/>
              </a:defRPr>
            </a:lvl4pPr>
            <a:lvl5pPr marL="1076080" indent="0">
              <a:buNone/>
              <a:defRPr u="none" cap="all" baseline="0">
                <a:latin typeface="Arial Black" pitchFamily="34" charset="0"/>
                <a:cs typeface="Arial" pitchFamily="34" charset="0"/>
              </a:defRPr>
            </a:lvl5pPr>
          </a:lstStyle>
          <a:p>
            <a:pPr lvl="0"/>
            <a:r>
              <a:rPr lang="en-US" smtClean="0"/>
              <a:t>Click to edit Master text styles</a:t>
            </a:r>
          </a:p>
        </p:txBody>
      </p:sp>
      <p:pic>
        <p:nvPicPr>
          <p:cNvPr id="12" name="Picture 11"/>
          <p:cNvPicPr>
            <a:picLocks noChangeAspect="1"/>
          </p:cNvPicPr>
          <p:nvPr userDrawn="1"/>
        </p:nvPicPr>
        <p:blipFill>
          <a:blip r:embed="rId2"/>
          <a:stretch>
            <a:fillRect/>
          </a:stretch>
        </p:blipFill>
        <p:spPr>
          <a:xfrm>
            <a:off x="7788340" y="4306827"/>
            <a:ext cx="860102" cy="567000"/>
          </a:xfrm>
          <a:prstGeom prst="rect">
            <a:avLst/>
          </a:prstGeom>
        </p:spPr>
      </p:pic>
    </p:spTree>
    <p:extLst>
      <p:ext uri="{BB962C8B-B14F-4D97-AF65-F5344CB8AC3E}">
        <p14:creationId xmlns:p14="http://schemas.microsoft.com/office/powerpoint/2010/main" val="3089698820"/>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4"/>
          <a:stretch>
            <a:fillRect/>
          </a:stretch>
        </p:blipFill>
        <p:spPr>
          <a:xfrm>
            <a:off x="7904163" y="4306827"/>
            <a:ext cx="859861" cy="567000"/>
          </a:xfrm>
          <a:prstGeom prst="rect">
            <a:avLst/>
          </a:prstGeom>
        </p:spPr>
      </p:pic>
      <p:sp>
        <p:nvSpPr>
          <p:cNvPr id="2" name="Title Placeholder 1"/>
          <p:cNvSpPr>
            <a:spLocks noGrp="1"/>
          </p:cNvSpPr>
          <p:nvPr>
            <p:ph type="title"/>
          </p:nvPr>
        </p:nvSpPr>
        <p:spPr>
          <a:xfrm>
            <a:off x="352428" y="144605"/>
            <a:ext cx="8439155" cy="436959"/>
          </a:xfrm>
          <a:prstGeom prst="rect">
            <a:avLst/>
          </a:prstGeom>
        </p:spPr>
        <p:txBody>
          <a:bodyPr vert="horz" lIns="0" tIns="0" rIns="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066802" y="1382365"/>
            <a:ext cx="6296024" cy="331822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355600" y="4800159"/>
            <a:ext cx="960730" cy="273844"/>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fld id="{70980361-514B-432C-B667-72DE1D73CC1F}" type="datetime3">
              <a:rPr lang="en-US" smtClean="0"/>
              <a:t>14 October 2014</a:t>
            </a:fld>
            <a:endParaRPr lang="en-GB" dirty="0"/>
          </a:p>
        </p:txBody>
      </p:sp>
      <p:sp>
        <p:nvSpPr>
          <p:cNvPr id="5" name="Footer Placeholder 4"/>
          <p:cNvSpPr>
            <a:spLocks noGrp="1"/>
          </p:cNvSpPr>
          <p:nvPr>
            <p:ph type="ftr" sz="quarter" idx="3"/>
          </p:nvPr>
        </p:nvSpPr>
        <p:spPr>
          <a:xfrm>
            <a:off x="1487711" y="4800159"/>
            <a:ext cx="2757830" cy="273844"/>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r>
              <a:rPr lang="en-GB" dirty="0" smtClean="0"/>
              <a:t>Presentation info in footer</a:t>
            </a:r>
            <a:endParaRPr lang="en-GB" dirty="0"/>
          </a:p>
        </p:txBody>
      </p:sp>
      <p:sp>
        <p:nvSpPr>
          <p:cNvPr id="6" name="Slide Number Placeholder 5"/>
          <p:cNvSpPr>
            <a:spLocks noGrp="1"/>
          </p:cNvSpPr>
          <p:nvPr>
            <p:ph type="sldNum" sz="quarter" idx="4"/>
          </p:nvPr>
        </p:nvSpPr>
        <p:spPr>
          <a:xfrm>
            <a:off x="8453922" y="4835727"/>
            <a:ext cx="644358" cy="273844"/>
          </a:xfrm>
          <a:prstGeom prst="rect">
            <a:avLst/>
          </a:prstGeom>
        </p:spPr>
        <p:txBody>
          <a:bodyPr vert="horz" lIns="0" tIns="0" rIns="0" bIns="0" rtlCol="0" anchor="b" anchorCtr="0"/>
          <a:lstStyle>
            <a:lvl1pPr algn="r">
              <a:defRPr sz="800">
                <a:solidFill>
                  <a:schemeClr val="tx1"/>
                </a:solidFill>
                <a:latin typeface="Arial" pitchFamily="34" charset="0"/>
                <a:cs typeface="Arial" pitchFamily="34" charset="0"/>
              </a:defRPr>
            </a:lvl1pPr>
          </a:lstStyle>
          <a:p>
            <a:fld id="{CB8327D9-7E90-439A-868A-1BBFE9AB58D1}" type="slidenum">
              <a:rPr lang="en-GB" smtClean="0"/>
              <a:pPr/>
              <a:t>‹#›</a:t>
            </a:fld>
            <a:endParaRPr lang="en-GB" dirty="0"/>
          </a:p>
        </p:txBody>
      </p:sp>
      <p:cxnSp>
        <p:nvCxnSpPr>
          <p:cNvPr id="9" name="Straight Connector 8"/>
          <p:cNvCxnSpPr/>
          <p:nvPr/>
        </p:nvCxnSpPr>
        <p:spPr>
          <a:xfrm flipV="1">
            <a:off x="890586" y="957266"/>
            <a:ext cx="0" cy="37361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8311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50" r:id="rId4"/>
    <p:sldLayoutId id="2147483686" r:id="rId5"/>
    <p:sldLayoutId id="2147483689" r:id="rId6"/>
    <p:sldLayoutId id="2147483690" r:id="rId7"/>
    <p:sldLayoutId id="2147483683" r:id="rId8"/>
    <p:sldLayoutId id="2147483684" r:id="rId9"/>
    <p:sldLayoutId id="2147483685" r:id="rId10"/>
    <p:sldLayoutId id="2147483681" r:id="rId11"/>
    <p:sldLayoutId id="2147483682" r:id="rId12"/>
    <p:sldLayoutId id="2147483669" r:id="rId13"/>
    <p:sldLayoutId id="2147483679" r:id="rId14"/>
    <p:sldLayoutId id="2147483680" r:id="rId15"/>
    <p:sldLayoutId id="2147483654" r:id="rId16"/>
    <p:sldLayoutId id="2147483655" r:id="rId17"/>
    <p:sldLayoutId id="2147483674" r:id="rId18"/>
    <p:sldLayoutId id="2147483688" r:id="rId19"/>
    <p:sldLayoutId id="2147483700" r:id="rId20"/>
    <p:sldLayoutId id="2147483702" r:id="rId21"/>
    <p:sldLayoutId id="2147483703" r:id="rId22"/>
  </p:sldLayoutIdLst>
  <p:transition>
    <p:wipe/>
  </p:transition>
  <p:timing>
    <p:tnLst>
      <p:par>
        <p:cTn id="1" dur="indefinite" restart="never" nodeType="tmRoot"/>
      </p:par>
    </p:tnLst>
  </p:timing>
  <p:hf hdr="0" ftr="0" dt="0"/>
  <p:txStyles>
    <p:titleStyle>
      <a:lvl1pPr algn="l" defTabSz="914192" rtl="0" eaLnBrk="1" latinLnBrk="0" hangingPunct="1">
        <a:lnSpc>
          <a:spcPct val="88000"/>
        </a:lnSpc>
        <a:spcBef>
          <a:spcPct val="0"/>
        </a:spcBef>
        <a:buNone/>
        <a:defRPr sz="1800" kern="1200" cap="all" baseline="0">
          <a:solidFill>
            <a:schemeClr val="tx1"/>
          </a:solidFill>
          <a:latin typeface="+mj-lt"/>
          <a:ea typeface="+mj-ea"/>
          <a:cs typeface="+mj-cs"/>
        </a:defRPr>
      </a:lvl1pPr>
    </p:titleStyle>
    <p:bodyStyle>
      <a:lvl1pPr marL="179347" indent="-179347" algn="l" defTabSz="914192"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518" indent="-177760" algn="l" defTabSz="914192"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868" indent="0" algn="l" defTabSz="914192"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059" indent="-131733"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013" indent="-142842"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028"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24"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0"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16"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8.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3"/>
            </p:custDataLst>
          </p:nvPr>
        </p:nvGraphicFramePr>
        <p:xfrm>
          <a:off x="1468" y="1194"/>
          <a:ext cx="1465" cy="1190"/>
        </p:xfrm>
        <a:graphic>
          <a:graphicData uri="http://schemas.openxmlformats.org/presentationml/2006/ole">
            <mc:AlternateContent xmlns:mc="http://schemas.openxmlformats.org/markup-compatibility/2006">
              <mc:Choice xmlns:v="urn:schemas-microsoft-com:vml" Requires="v">
                <p:oleObj spid="_x0000_s2166" name="think-cell Slide" r:id="rId6" imgW="360" imgH="360" progId="">
                  <p:embed/>
                </p:oleObj>
              </mc:Choice>
              <mc:Fallback>
                <p:oleObj name="think-cell Slide" r:id="rId6" imgW="360" imgH="360" progId="">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8" y="1194"/>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5"/>
          <p:cNvSpPr txBox="1">
            <a:spLocks/>
          </p:cNvSpPr>
          <p:nvPr/>
        </p:nvSpPr>
        <p:spPr>
          <a:xfrm>
            <a:off x="2393" y="2842261"/>
            <a:ext cx="9144000" cy="944881"/>
          </a:xfrm>
          <a:prstGeom prst="rect">
            <a:avLst/>
          </a:prstGeom>
          <a:solidFill>
            <a:schemeClr val="tx1"/>
          </a:solidFill>
        </p:spPr>
        <p:txBody>
          <a:bodyPr lIns="91420" tIns="45709" rIns="91420" bIns="45709" anchor="ctr"/>
          <a:lstStyle>
            <a:lvl1pPr algn="l" defTabSz="914400" rtl="0" eaLnBrk="1" latinLnBrk="0" hangingPunct="1">
              <a:lnSpc>
                <a:spcPct val="88000"/>
              </a:lnSpc>
              <a:spcBef>
                <a:spcPct val="0"/>
              </a:spcBef>
              <a:buNone/>
              <a:defRPr sz="1800" kern="1200" cap="all" baseline="0">
                <a:solidFill>
                  <a:schemeClr val="tx1"/>
                </a:solidFill>
                <a:latin typeface="+mj-lt"/>
                <a:ea typeface="+mj-ea"/>
                <a:cs typeface="+mj-cs"/>
              </a:defRPr>
            </a:lvl1pPr>
          </a:lstStyle>
          <a:p>
            <a:pPr algn="ctr">
              <a:lnSpc>
                <a:spcPct val="100000"/>
              </a:lnSpc>
              <a:spcBef>
                <a:spcPts val="1500"/>
              </a:spcBef>
            </a:pPr>
            <a:r>
              <a:rPr lang="en-GB" sz="2400" dirty="0">
                <a:solidFill>
                  <a:schemeClr val="bg1"/>
                </a:solidFill>
              </a:rPr>
              <a:t>Impact of the Budget </a:t>
            </a:r>
            <a:br>
              <a:rPr lang="en-GB" sz="2400" dirty="0">
                <a:solidFill>
                  <a:schemeClr val="bg1"/>
                </a:solidFill>
              </a:rPr>
            </a:br>
            <a:r>
              <a:rPr lang="en-GB" sz="2400" dirty="0">
                <a:solidFill>
                  <a:schemeClr val="bg1"/>
                </a:solidFill>
              </a:rPr>
              <a:t>on the retirement market</a:t>
            </a:r>
          </a:p>
        </p:txBody>
      </p:sp>
      <p:sp>
        <p:nvSpPr>
          <p:cNvPr id="14" name="Subtitle 6"/>
          <p:cNvSpPr txBox="1">
            <a:spLocks/>
          </p:cNvSpPr>
          <p:nvPr/>
        </p:nvSpPr>
        <p:spPr>
          <a:xfrm>
            <a:off x="2" y="3749040"/>
            <a:ext cx="9142385" cy="424080"/>
          </a:xfrm>
          <a:prstGeom prst="rect">
            <a:avLst/>
          </a:prstGeom>
          <a:solidFill>
            <a:schemeClr val="accent5">
              <a:lumMod val="75000"/>
              <a:lumOff val="25000"/>
            </a:schemeClr>
          </a:solidFill>
        </p:spPr>
        <p:txBody>
          <a:bodyPr lIns="91420" tIns="45709" rIns="91420" bIns="45709" anchor="ctr"/>
          <a:lstStyle>
            <a:lvl1pPr marL="179388" indent="-179388" algn="l" defTabSz="914400"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600" indent="-177800"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950" indent="0" algn="l" defTabSz="914400"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175" indent="-131763"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163" indent="-142875"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smtClean="0">
                <a:solidFill>
                  <a:schemeClr val="bg1"/>
                </a:solidFill>
              </a:rPr>
              <a:t>Gareth Evans &amp; Ewan Smith</a:t>
            </a:r>
            <a:endParaRPr lang="en-GB" dirty="0">
              <a:solidFill>
                <a:schemeClr val="bg1"/>
              </a:solidFill>
            </a:endParaRPr>
          </a:p>
        </p:txBody>
      </p:sp>
      <p:sp>
        <p:nvSpPr>
          <p:cNvPr id="5" name="Subtitle 6"/>
          <p:cNvSpPr txBox="1">
            <a:spLocks/>
          </p:cNvSpPr>
          <p:nvPr/>
        </p:nvSpPr>
        <p:spPr>
          <a:xfrm>
            <a:off x="3425372" y="4511041"/>
            <a:ext cx="2293257" cy="424080"/>
          </a:xfrm>
          <a:prstGeom prst="rect">
            <a:avLst/>
          </a:prstGeom>
          <a:noFill/>
        </p:spPr>
        <p:txBody>
          <a:bodyPr lIns="91420" tIns="45709" rIns="91420" bIns="45709" anchor="ctr"/>
          <a:lstStyle>
            <a:lvl1pPr marL="179388" indent="-179388" algn="l" defTabSz="914400"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600" indent="-177800"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950" indent="0" algn="l" defTabSz="914400"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175" indent="-131763"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163" indent="-142875"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smtClean="0">
                <a:solidFill>
                  <a:schemeClr val="accent5"/>
                </a:solidFill>
              </a:rPr>
              <a:t>October 2014</a:t>
            </a:r>
            <a:endParaRPr lang="en-GB" dirty="0">
              <a:solidFill>
                <a:schemeClr val="accent5"/>
              </a:solidFill>
            </a:endParaRPr>
          </a:p>
        </p:txBody>
      </p:sp>
    </p:spTree>
    <p:custDataLst>
      <p:tags r:id="rId2"/>
    </p:custDataLst>
    <p:extLst>
      <p:ext uri="{BB962C8B-B14F-4D97-AF65-F5344CB8AC3E}">
        <p14:creationId xmlns:p14="http://schemas.microsoft.com/office/powerpoint/2010/main" val="78224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decisions - Consumers lack Confidence </a:t>
            </a:r>
            <a:endParaRPr lang="en-GB" dirty="0"/>
          </a:p>
        </p:txBody>
      </p:sp>
      <p:sp>
        <p:nvSpPr>
          <p:cNvPr id="6" name="Slide Number Placeholder 5"/>
          <p:cNvSpPr>
            <a:spLocks noGrp="1"/>
          </p:cNvSpPr>
          <p:nvPr>
            <p:ph type="sldNum" sz="quarter" idx="12"/>
          </p:nvPr>
        </p:nvSpPr>
        <p:spPr/>
        <p:txBody>
          <a:bodyPr/>
          <a:lstStyle/>
          <a:p>
            <a:fld id="{CB8327D9-7E90-439A-868A-1BBFE9AB58D1}" type="slidenum">
              <a:rPr lang="en-GB" smtClean="0"/>
              <a:pPr/>
              <a:t>10</a:t>
            </a:fld>
            <a:endParaRPr lang="en-GB" dirty="0"/>
          </a:p>
        </p:txBody>
      </p:sp>
      <p:sp>
        <p:nvSpPr>
          <p:cNvPr id="10" name="TextBox 9"/>
          <p:cNvSpPr txBox="1"/>
          <p:nvPr/>
        </p:nvSpPr>
        <p:spPr>
          <a:xfrm>
            <a:off x="967556" y="795098"/>
            <a:ext cx="7315744" cy="606981"/>
          </a:xfrm>
          <a:prstGeom prst="rect">
            <a:avLst/>
          </a:prstGeom>
          <a:noFill/>
        </p:spPr>
        <p:txBody>
          <a:bodyPr wrap="square" lIns="0" tIns="0" rIns="0" bIns="0" rtlCol="0">
            <a:noAutofit/>
          </a:bodyPr>
          <a:lstStyle/>
          <a:p>
            <a:pPr algn="ctr"/>
            <a:r>
              <a:rPr lang="en-GB" sz="1400" b="1" dirty="0" smtClean="0">
                <a:solidFill>
                  <a:srgbClr val="8031A7"/>
                </a:solidFill>
              </a:rPr>
              <a:t>How Confident do Customers Feel When Making Decisions About Pensions?</a:t>
            </a:r>
            <a:endParaRPr lang="en-GB" sz="1400" b="1" dirty="0">
              <a:solidFill>
                <a:srgbClr val="8031A7"/>
              </a:solidFill>
            </a:endParaRPr>
          </a:p>
        </p:txBody>
      </p:sp>
      <p:sp>
        <p:nvSpPr>
          <p:cNvPr id="16" name="Content Placeholder 2"/>
          <p:cNvSpPr txBox="1">
            <a:spLocks/>
          </p:cNvSpPr>
          <p:nvPr/>
        </p:nvSpPr>
        <p:spPr>
          <a:xfrm>
            <a:off x="1543956" y="4136990"/>
            <a:ext cx="6179684" cy="541690"/>
          </a:xfrm>
          <a:prstGeom prst="rect">
            <a:avLst/>
          </a:prstGeom>
        </p:spPr>
        <p:txBody>
          <a:bodyPr vert="horz" lIns="0" tIns="0" rIns="0" bIns="0" rtlCol="0">
            <a:noAutofit/>
          </a:bodyPr>
          <a:lstStyle/>
          <a:p>
            <a:pPr marL="285750" marR="0" lvl="0" indent="-285750" algn="l" defTabSz="914400" rtl="0" eaLnBrk="1" fontAlgn="auto" latinLnBrk="0" hangingPunct="1">
              <a:lnSpc>
                <a:spcPct val="100000"/>
              </a:lnSpc>
              <a:spcBef>
                <a:spcPts val="600"/>
              </a:spcBef>
              <a:spcAft>
                <a:spcPts val="0"/>
              </a:spcAft>
              <a:buClr>
                <a:srgbClr val="8031A7"/>
              </a:buClr>
              <a:buSzTx/>
              <a:buFont typeface="Wingdings" panose="05000000000000000000" pitchFamily="2" charset="2"/>
              <a:buChar char="Ø"/>
              <a:tabLst/>
              <a:defRPr/>
            </a:pPr>
            <a:r>
              <a:rPr kumimoji="0" lang="en-GB" sz="1600" b="0" i="0" u="none" strike="noStrike" kern="1200" cap="none" spc="0" normalizeH="0" noProof="0" dirty="0" smtClean="0">
                <a:ln>
                  <a:noFill/>
                </a:ln>
                <a:solidFill>
                  <a:schemeClr val="tx1"/>
                </a:solidFill>
                <a:effectLst/>
                <a:uLnTx/>
                <a:uFillTx/>
                <a:latin typeface="+mn-lt"/>
                <a:ea typeface="+mn-ea"/>
                <a:cs typeface="+mn-cs"/>
              </a:rPr>
              <a:t>2 in 3 customers lack confidence when </a:t>
            </a:r>
            <a:r>
              <a:rPr lang="en-GB" sz="1600" dirty="0" smtClean="0"/>
              <a:t>taking pension decisions</a:t>
            </a:r>
            <a:endParaRPr kumimoji="0" lang="en-GB" sz="1600" b="0" i="0" u="none" strike="noStrike" kern="1200" cap="none" spc="0" normalizeH="0" noProof="0" dirty="0" smtClean="0">
              <a:ln>
                <a:noFill/>
              </a:ln>
              <a:solidFill>
                <a:schemeClr val="tx1"/>
              </a:solidFill>
              <a:effectLst/>
              <a:uLnTx/>
              <a:uFillTx/>
              <a:latin typeface="+mn-lt"/>
              <a:ea typeface="+mn-ea"/>
              <a:cs typeface="+mn-cs"/>
            </a:endParaRPr>
          </a:p>
        </p:txBody>
      </p:sp>
      <p:sp>
        <p:nvSpPr>
          <p:cNvPr id="11" name="Text Placeholder 6"/>
          <p:cNvSpPr txBox="1">
            <a:spLocks/>
          </p:cNvSpPr>
          <p:nvPr/>
        </p:nvSpPr>
        <p:spPr>
          <a:xfrm>
            <a:off x="600485" y="4792980"/>
            <a:ext cx="3576638" cy="228600"/>
          </a:xfrm>
          <a:prstGeom prst="rect">
            <a:avLst/>
          </a:prstGeom>
        </p:spPr>
        <p:txBody>
          <a:bodyPr vert="horz" lIns="0" tIns="0" rIns="0" bIns="0" rtlCol="0">
            <a:noAutofit/>
          </a:bodyPr>
          <a:lstStyle>
            <a:lvl1pPr marL="179347" indent="-179347" algn="l" defTabSz="914192"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518" indent="-177760" algn="l" defTabSz="914192"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868" indent="0" algn="l" defTabSz="914192"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059" indent="-131733"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013" indent="-142842"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028"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24"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0"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16"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800" dirty="0" smtClean="0">
                <a:latin typeface="Arial" panose="020B0604020202020204" pitchFamily="34" charset="0"/>
                <a:cs typeface="Arial" panose="020B0604020202020204" pitchFamily="34" charset="0"/>
              </a:rPr>
              <a:t>Source: Royal London</a:t>
            </a:r>
            <a:endParaRPr lang="en-GB" sz="800" dirty="0">
              <a:latin typeface="Arial" panose="020B0604020202020204" pitchFamily="34" charset="0"/>
              <a:cs typeface="Arial" panose="020B0604020202020204" pitchFamily="34" charset="0"/>
            </a:endParaRPr>
          </a:p>
        </p:txBody>
      </p:sp>
      <p:grpSp>
        <p:nvGrpSpPr>
          <p:cNvPr id="8" name="Group 7"/>
          <p:cNvGrpSpPr/>
          <p:nvPr/>
        </p:nvGrpSpPr>
        <p:grpSpPr>
          <a:xfrm>
            <a:off x="770300" y="1129068"/>
            <a:ext cx="7419975" cy="2757488"/>
            <a:chOff x="770300" y="1098588"/>
            <a:chExt cx="7419975" cy="2757488"/>
          </a:xfrm>
        </p:grpSpPr>
        <p:graphicFrame>
          <p:nvGraphicFramePr>
            <p:cNvPr id="21" name="Chart 20"/>
            <p:cNvGraphicFramePr/>
            <p:nvPr>
              <p:extLst>
                <p:ext uri="{D42A27DB-BD31-4B8C-83A1-F6EECF244321}">
                  <p14:modId xmlns:p14="http://schemas.microsoft.com/office/powerpoint/2010/main" val="2826860286"/>
                </p:ext>
              </p:extLst>
            </p:nvPr>
          </p:nvGraphicFramePr>
          <p:xfrm>
            <a:off x="770300" y="1098588"/>
            <a:ext cx="7419975" cy="27574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409700" y="1098588"/>
              <a:ext cx="3070588" cy="2711412"/>
            </a:xfrm>
            <a:prstGeom prst="rect">
              <a:avLst/>
            </a:prstGeom>
            <a:no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297607581"/>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MAKING Decisions – risks at retirement</a:t>
            </a:r>
            <a:endParaRPr lang="en-GB" dirty="0"/>
          </a:p>
        </p:txBody>
      </p:sp>
      <p:sp>
        <p:nvSpPr>
          <p:cNvPr id="5" name="Slide Number Placeholder 4"/>
          <p:cNvSpPr>
            <a:spLocks noGrp="1"/>
          </p:cNvSpPr>
          <p:nvPr>
            <p:ph type="sldNum" sz="quarter" idx="12"/>
          </p:nvPr>
        </p:nvSpPr>
        <p:spPr/>
        <p:txBody>
          <a:bodyPr/>
          <a:lstStyle/>
          <a:p>
            <a:fld id="{CB8327D9-7E90-439A-868A-1BBFE9AB58D1}" type="slidenum">
              <a:rPr lang="en-GB" smtClean="0"/>
              <a:pPr/>
              <a:t>11</a:t>
            </a:fld>
            <a:endParaRPr lang="en-GB" dirty="0"/>
          </a:p>
        </p:txBody>
      </p:sp>
      <p:sp>
        <p:nvSpPr>
          <p:cNvPr id="6" name="Text Placeholder 5"/>
          <p:cNvSpPr>
            <a:spLocks noGrp="1"/>
          </p:cNvSpPr>
          <p:nvPr>
            <p:ph type="body" sz="quarter" idx="13"/>
          </p:nvPr>
        </p:nvSpPr>
        <p:spPr/>
        <p:txBody>
          <a:bodyPr/>
          <a:lstStyle/>
          <a:p>
            <a:r>
              <a:rPr lang="en-GB" dirty="0" smtClean="0"/>
              <a:t> </a:t>
            </a:r>
            <a:endParaRPr lang="en-GB" dirty="0"/>
          </a:p>
        </p:txBody>
      </p:sp>
      <p:sp>
        <p:nvSpPr>
          <p:cNvPr id="10" name="TextBox 9"/>
          <p:cNvSpPr txBox="1"/>
          <p:nvPr/>
        </p:nvSpPr>
        <p:spPr>
          <a:xfrm>
            <a:off x="9144000" y="3070860"/>
            <a:ext cx="914400" cy="914400"/>
          </a:xfrm>
          <a:prstGeom prst="rect">
            <a:avLst/>
          </a:prstGeom>
          <a:noFill/>
        </p:spPr>
        <p:txBody>
          <a:bodyPr wrap="none" lIns="0" tIns="0" rIns="0" bIns="0" rtlCol="0">
            <a:noAutofit/>
          </a:bodyPr>
          <a:lstStyle/>
          <a:p>
            <a:endParaRPr lang="en-GB" sz="1600" dirty="0"/>
          </a:p>
        </p:txBody>
      </p:sp>
      <p:grpSp>
        <p:nvGrpSpPr>
          <p:cNvPr id="23" name="Group 22"/>
          <p:cNvGrpSpPr/>
          <p:nvPr/>
        </p:nvGrpSpPr>
        <p:grpSpPr>
          <a:xfrm>
            <a:off x="699075" y="822094"/>
            <a:ext cx="3383280" cy="3383280"/>
            <a:chOff x="1293435" y="950940"/>
            <a:chExt cx="3383280" cy="3383280"/>
          </a:xfrm>
        </p:grpSpPr>
        <p:grpSp>
          <p:nvGrpSpPr>
            <p:cNvPr id="16" name="Group 15"/>
            <p:cNvGrpSpPr/>
            <p:nvPr/>
          </p:nvGrpSpPr>
          <p:grpSpPr>
            <a:xfrm>
              <a:off x="1293435" y="950940"/>
              <a:ext cx="3383280" cy="3383280"/>
              <a:chOff x="1089660" y="1013460"/>
              <a:chExt cx="3383280" cy="3383280"/>
            </a:xfrm>
          </p:grpSpPr>
          <p:sp>
            <p:nvSpPr>
              <p:cNvPr id="7" name="Oval 6"/>
              <p:cNvSpPr/>
              <p:nvPr/>
            </p:nvSpPr>
            <p:spPr>
              <a:xfrm>
                <a:off x="1089660" y="1013460"/>
                <a:ext cx="3383280" cy="33832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596829" y="1028700"/>
                <a:ext cx="2368943" cy="3360420"/>
              </a:xfrm>
              <a:prstGeom prst="rect">
                <a:avLst/>
              </a:prstGeom>
              <a:noFill/>
            </p:spPr>
            <p:txBody>
              <a:bodyPr wrap="none" lIns="0" tIns="0" rIns="0" bIns="0" rtlCol="0" anchor="ctr">
                <a:noAutofit/>
              </a:bodyPr>
              <a:lstStyle/>
              <a:p>
                <a:pPr algn="ctr">
                  <a:spcAft>
                    <a:spcPts val="800"/>
                  </a:spcAft>
                </a:pPr>
                <a:r>
                  <a:rPr lang="en-GB" sz="3200" dirty="0">
                    <a:solidFill>
                      <a:schemeClr val="bg1"/>
                    </a:solidFill>
                  </a:rPr>
                  <a:t>Primary</a:t>
                </a:r>
                <a:br>
                  <a:rPr lang="en-GB" sz="3200" dirty="0">
                    <a:solidFill>
                      <a:schemeClr val="bg1"/>
                    </a:solidFill>
                  </a:rPr>
                </a:br>
                <a:r>
                  <a:rPr lang="en-GB" sz="3200" dirty="0">
                    <a:solidFill>
                      <a:schemeClr val="bg1"/>
                    </a:solidFill>
                  </a:rPr>
                  <a:t>Risks</a:t>
                </a:r>
              </a:p>
              <a:p>
                <a:pPr marL="285685" indent="-285685" algn="ctr">
                  <a:spcAft>
                    <a:spcPts val="800"/>
                  </a:spcAft>
                </a:pPr>
                <a:r>
                  <a:rPr lang="en-GB" sz="2000" dirty="0">
                    <a:solidFill>
                      <a:schemeClr val="bg1"/>
                    </a:solidFill>
                  </a:rPr>
                  <a:t>Longevity </a:t>
                </a:r>
              </a:p>
              <a:p>
                <a:pPr marL="285685" indent="-285685" algn="ctr"/>
                <a:r>
                  <a:rPr lang="en-GB" sz="2000" dirty="0" smtClean="0">
                    <a:solidFill>
                      <a:schemeClr val="bg1"/>
                    </a:solidFill>
                  </a:rPr>
                  <a:t>Inflation</a:t>
                </a:r>
                <a:endParaRPr lang="en-GB" sz="2000" dirty="0">
                  <a:solidFill>
                    <a:schemeClr val="bg1"/>
                  </a:solidFill>
                </a:endParaRPr>
              </a:p>
            </p:txBody>
          </p:sp>
        </p:grpSp>
        <p:cxnSp>
          <p:nvCxnSpPr>
            <p:cNvPr id="20" name="Straight Connector 19"/>
            <p:cNvCxnSpPr/>
            <p:nvPr/>
          </p:nvCxnSpPr>
          <p:spPr>
            <a:xfrm>
              <a:off x="2793598" y="3212123"/>
              <a:ext cx="38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250112" y="822094"/>
            <a:ext cx="3291907" cy="3384000"/>
            <a:chOff x="4920555" y="950939"/>
            <a:chExt cx="3383280" cy="3477929"/>
          </a:xfrm>
        </p:grpSpPr>
        <p:grpSp>
          <p:nvGrpSpPr>
            <p:cNvPr id="17" name="Group 16"/>
            <p:cNvGrpSpPr/>
            <p:nvPr/>
          </p:nvGrpSpPr>
          <p:grpSpPr>
            <a:xfrm>
              <a:off x="4920555" y="950939"/>
              <a:ext cx="3383280" cy="3477929"/>
              <a:chOff x="4716780" y="1013459"/>
              <a:chExt cx="3383280" cy="3477929"/>
            </a:xfrm>
          </p:grpSpPr>
          <p:sp>
            <p:nvSpPr>
              <p:cNvPr id="8" name="Oval 7"/>
              <p:cNvSpPr/>
              <p:nvPr/>
            </p:nvSpPr>
            <p:spPr>
              <a:xfrm>
                <a:off x="4716780" y="1013459"/>
                <a:ext cx="3383280" cy="3477929"/>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5184458" y="1021080"/>
                <a:ext cx="2447925" cy="3375660"/>
              </a:xfrm>
              <a:prstGeom prst="rect">
                <a:avLst/>
              </a:prstGeom>
              <a:noFill/>
            </p:spPr>
            <p:txBody>
              <a:bodyPr wrap="none" lIns="0" tIns="0" rIns="0" bIns="0" rtlCol="0" anchor="ctr">
                <a:noAutofit/>
              </a:bodyPr>
              <a:lstStyle/>
              <a:p>
                <a:pPr algn="ctr">
                  <a:spcAft>
                    <a:spcPts val="800"/>
                  </a:spcAft>
                </a:pPr>
                <a:r>
                  <a:rPr lang="en-GB" sz="2800" dirty="0">
                    <a:solidFill>
                      <a:schemeClr val="bg1"/>
                    </a:solidFill>
                  </a:rPr>
                  <a:t>Secondary</a:t>
                </a:r>
                <a:br>
                  <a:rPr lang="en-GB" sz="2800" dirty="0">
                    <a:solidFill>
                      <a:schemeClr val="bg1"/>
                    </a:solidFill>
                  </a:rPr>
                </a:br>
                <a:r>
                  <a:rPr lang="en-GB" sz="2800" dirty="0">
                    <a:solidFill>
                      <a:schemeClr val="bg1"/>
                    </a:solidFill>
                  </a:rPr>
                  <a:t>Risks</a:t>
                </a:r>
                <a:endParaRPr lang="en-GB" sz="1400" dirty="0">
                  <a:solidFill>
                    <a:schemeClr val="bg1"/>
                  </a:solidFill>
                </a:endParaRPr>
              </a:p>
              <a:p>
                <a:pPr marL="285685" indent="-285685" algn="ctr">
                  <a:spcAft>
                    <a:spcPts val="600"/>
                  </a:spcAft>
                </a:pPr>
                <a:r>
                  <a:rPr lang="en-GB" sz="1400" dirty="0">
                    <a:solidFill>
                      <a:schemeClr val="bg1"/>
                    </a:solidFill>
                  </a:rPr>
                  <a:t>Change in circumstances</a:t>
                </a:r>
              </a:p>
              <a:p>
                <a:pPr marL="285685" indent="-285685" algn="ctr">
                  <a:spcAft>
                    <a:spcPts val="600"/>
                  </a:spcAft>
                </a:pPr>
                <a:r>
                  <a:rPr lang="en-GB" sz="1400" dirty="0">
                    <a:solidFill>
                      <a:schemeClr val="bg1"/>
                    </a:solidFill>
                  </a:rPr>
                  <a:t>Taxation of income &amp; capital</a:t>
                </a:r>
              </a:p>
              <a:p>
                <a:pPr marL="285685" indent="-285685" algn="ctr">
                  <a:spcAft>
                    <a:spcPts val="600"/>
                  </a:spcAft>
                </a:pPr>
                <a:r>
                  <a:rPr lang="en-GB" sz="1400" dirty="0">
                    <a:solidFill>
                      <a:schemeClr val="bg1"/>
                    </a:solidFill>
                  </a:rPr>
                  <a:t>Inheritance value </a:t>
                </a:r>
                <a:endParaRPr lang="en-GB" sz="1400" dirty="0" smtClean="0">
                  <a:solidFill>
                    <a:schemeClr val="bg1"/>
                  </a:solidFill>
                </a:endParaRPr>
              </a:p>
              <a:p>
                <a:pPr marL="285685" indent="-285685" algn="ctr">
                  <a:spcAft>
                    <a:spcPts val="600"/>
                  </a:spcAft>
                </a:pPr>
                <a:r>
                  <a:rPr lang="en-GB" sz="1400" dirty="0" smtClean="0">
                    <a:solidFill>
                      <a:schemeClr val="bg1"/>
                    </a:solidFill>
                  </a:rPr>
                  <a:t>Investment risk</a:t>
                </a:r>
              </a:p>
              <a:p>
                <a:pPr marL="285685" indent="-285685" algn="ctr">
                  <a:spcAft>
                    <a:spcPts val="600"/>
                  </a:spcAft>
                </a:pPr>
                <a:r>
                  <a:rPr lang="en-GB" sz="1400" dirty="0" smtClean="0">
                    <a:solidFill>
                      <a:schemeClr val="bg1"/>
                    </a:solidFill>
                  </a:rPr>
                  <a:t>Charges &amp; product suitability</a:t>
                </a:r>
                <a:endParaRPr lang="en-GB" sz="1400" dirty="0">
                  <a:solidFill>
                    <a:schemeClr val="bg1"/>
                  </a:solidFill>
                </a:endParaRPr>
              </a:p>
              <a:p>
                <a:pPr>
                  <a:spcAft>
                    <a:spcPts val="600"/>
                  </a:spcAft>
                </a:pPr>
                <a:endParaRPr lang="en-GB" sz="1600" dirty="0">
                  <a:solidFill>
                    <a:schemeClr val="bg1"/>
                  </a:solidFill>
                </a:endParaRPr>
              </a:p>
            </p:txBody>
          </p:sp>
        </p:grpSp>
        <p:cxnSp>
          <p:nvCxnSpPr>
            <p:cNvPr id="21" name="Straight Connector 20"/>
            <p:cNvCxnSpPr/>
            <p:nvPr/>
          </p:nvCxnSpPr>
          <p:spPr>
            <a:xfrm>
              <a:off x="6420717" y="2547074"/>
              <a:ext cx="38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20717" y="2883103"/>
              <a:ext cx="38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Placeholder 2"/>
          <p:cNvSpPr txBox="1">
            <a:spLocks/>
          </p:cNvSpPr>
          <p:nvPr/>
        </p:nvSpPr>
        <p:spPr>
          <a:xfrm>
            <a:off x="1365063" y="4421615"/>
            <a:ext cx="6102531" cy="456998"/>
          </a:xfrm>
          <a:prstGeom prst="rect">
            <a:avLst/>
          </a:prstGeom>
        </p:spPr>
        <p:txBody>
          <a:bodyPr lIns="77907" tIns="38953" rIns="77907" bIns="38953"/>
          <a:lstStyle/>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smtClean="0"/>
              <a:t>Customers risks can vary and change during retirement</a:t>
            </a:r>
          </a:p>
          <a:p>
            <a:pPr marL="667173" lvl="1" indent="-285750" defTabSz="757434" fontAlgn="base">
              <a:spcBef>
                <a:spcPct val="20000"/>
              </a:spcBef>
              <a:spcAft>
                <a:spcPct val="0"/>
              </a:spcAft>
              <a:buClr>
                <a:srgbClr val="8031A7"/>
              </a:buClr>
              <a:buFont typeface="Wingdings" panose="05000000000000000000" pitchFamily="2" charset="2"/>
              <a:buChar char="Ø"/>
              <a:defRPr/>
            </a:pPr>
            <a:endParaRPr lang="en-GB" sz="1400" kern="0" dirty="0"/>
          </a:p>
          <a:p>
            <a:pPr marL="742846" lvl="1" indent="-285750" defTabSz="757434" fontAlgn="base">
              <a:spcBef>
                <a:spcPct val="20000"/>
              </a:spcBef>
              <a:spcAft>
                <a:spcPct val="0"/>
              </a:spcAft>
              <a:buClr>
                <a:srgbClr val="8031A7"/>
              </a:buClr>
              <a:buFont typeface="Wingdings" panose="05000000000000000000" pitchFamily="2" charset="2"/>
              <a:buChar char="Ø"/>
              <a:defRPr/>
            </a:pPr>
            <a:endParaRPr lang="en-GB" sz="1400" b="1" kern="0" dirty="0">
              <a:solidFill>
                <a:srgbClr val="5F5F5F"/>
              </a:solidFill>
              <a:latin typeface="+mj-lt"/>
            </a:endParaRPr>
          </a:p>
          <a:p>
            <a:pPr marL="475110" lvl="1" indent="-285750" defTabSz="757434" fontAlgn="base">
              <a:spcBef>
                <a:spcPts val="17"/>
              </a:spcBef>
              <a:spcAft>
                <a:spcPct val="0"/>
              </a:spcAft>
              <a:buClr>
                <a:srgbClr val="8031A7"/>
              </a:buClr>
              <a:buSzPct val="100000"/>
              <a:buFont typeface="Wingdings" panose="05000000000000000000" pitchFamily="2" charset="2"/>
              <a:buChar char="Ø"/>
              <a:defRPr/>
            </a:pPr>
            <a:endParaRPr lang="en-GB" sz="1400" kern="0" dirty="0">
              <a:solidFill>
                <a:srgbClr val="5F5F5F"/>
              </a:solidFill>
              <a:latin typeface="Georgia"/>
            </a:endParaRPr>
          </a:p>
        </p:txBody>
      </p:sp>
      <p:sp>
        <p:nvSpPr>
          <p:cNvPr id="26" name="Up-Down Arrow 25"/>
          <p:cNvSpPr/>
          <p:nvPr/>
        </p:nvSpPr>
        <p:spPr>
          <a:xfrm rot="16200000">
            <a:off x="4106387" y="1345842"/>
            <a:ext cx="899846" cy="2576460"/>
          </a:xfrm>
          <a:prstGeom prst="upDownArrow">
            <a:avLst/>
          </a:prstGeom>
          <a:solidFill>
            <a:schemeClr val="tx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cxnSp>
        <p:nvCxnSpPr>
          <p:cNvPr id="27" name="Straight Connector 26"/>
          <p:cNvCxnSpPr/>
          <p:nvPr/>
        </p:nvCxnSpPr>
        <p:spPr>
          <a:xfrm>
            <a:off x="6709760" y="2961156"/>
            <a:ext cx="3726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09760" y="3243096"/>
            <a:ext cx="3726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649154"/>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decisions - Typical Product choices</a:t>
            </a:r>
            <a:endParaRPr lang="en-GB" dirty="0"/>
          </a:p>
        </p:txBody>
      </p:sp>
      <p:grpSp>
        <p:nvGrpSpPr>
          <p:cNvPr id="9" name="Group 8"/>
          <p:cNvGrpSpPr/>
          <p:nvPr/>
        </p:nvGrpSpPr>
        <p:grpSpPr>
          <a:xfrm>
            <a:off x="1217808" y="845820"/>
            <a:ext cx="6082152" cy="3791632"/>
            <a:chOff x="1103508" y="998220"/>
            <a:chExt cx="6082152" cy="3791632"/>
          </a:xfrm>
        </p:grpSpPr>
        <p:sp>
          <p:nvSpPr>
            <p:cNvPr id="3" name="Up-Down Arrow 2"/>
            <p:cNvSpPr/>
            <p:nvPr/>
          </p:nvSpPr>
          <p:spPr>
            <a:xfrm>
              <a:off x="5556396" y="998220"/>
              <a:ext cx="703942" cy="2958010"/>
            </a:xfrm>
            <a:prstGeom prst="up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grpSp>
          <p:nvGrpSpPr>
            <p:cNvPr id="25" name="Group 24"/>
            <p:cNvGrpSpPr/>
            <p:nvPr/>
          </p:nvGrpSpPr>
          <p:grpSpPr>
            <a:xfrm>
              <a:off x="1103508" y="1043940"/>
              <a:ext cx="6082152" cy="3745912"/>
              <a:chOff x="981588" y="1264919"/>
              <a:chExt cx="6082152" cy="3745912"/>
            </a:xfrm>
          </p:grpSpPr>
          <p:sp>
            <p:nvSpPr>
              <p:cNvPr id="19" name="TextBox 18"/>
              <p:cNvSpPr txBox="1"/>
              <p:nvPr/>
            </p:nvSpPr>
            <p:spPr>
              <a:xfrm>
                <a:off x="981588" y="1264919"/>
                <a:ext cx="2038412" cy="307777"/>
              </a:xfrm>
              <a:prstGeom prst="rect">
                <a:avLst/>
              </a:prstGeom>
              <a:solidFill>
                <a:schemeClr val="bg1"/>
              </a:solidFill>
            </p:spPr>
            <p:txBody>
              <a:bodyPr wrap="square" rtlCol="0">
                <a:spAutoFit/>
              </a:bodyPr>
              <a:lstStyle/>
              <a:p>
                <a:pPr algn="ctr"/>
                <a:r>
                  <a:rPr lang="en-GB" sz="1400" dirty="0" smtClean="0">
                    <a:solidFill>
                      <a:srgbClr val="8031A7"/>
                    </a:solidFill>
                  </a:rPr>
                  <a:t>Investment </a:t>
                </a:r>
                <a:r>
                  <a:rPr lang="en-GB" sz="1400" dirty="0">
                    <a:solidFill>
                      <a:srgbClr val="8031A7"/>
                    </a:solidFill>
                  </a:rPr>
                  <a:t>Risk</a:t>
                </a:r>
              </a:p>
            </p:txBody>
          </p:sp>
          <p:sp>
            <p:nvSpPr>
              <p:cNvPr id="20" name="TextBox 19"/>
              <p:cNvSpPr txBox="1"/>
              <p:nvPr/>
            </p:nvSpPr>
            <p:spPr>
              <a:xfrm>
                <a:off x="5713573" y="4339662"/>
                <a:ext cx="1350167" cy="307777"/>
              </a:xfrm>
              <a:prstGeom prst="rect">
                <a:avLst/>
              </a:prstGeom>
              <a:noFill/>
            </p:spPr>
            <p:txBody>
              <a:bodyPr wrap="square" rtlCol="0">
                <a:spAutoFit/>
              </a:bodyPr>
              <a:lstStyle/>
              <a:p>
                <a:r>
                  <a:rPr lang="en-GB" sz="1400" dirty="0"/>
                  <a:t>Longevity Risk</a:t>
                </a:r>
                <a:endParaRPr lang="en-GB" sz="1200" dirty="0"/>
              </a:p>
            </p:txBody>
          </p:sp>
          <p:pic>
            <p:nvPicPr>
              <p:cNvPr id="16" name="Picture 13"/>
              <p:cNvPicPr>
                <a:picLocks noChangeAspect="1" noChangeArrowheads="1"/>
              </p:cNvPicPr>
              <p:nvPr/>
            </p:nvPicPr>
            <p:blipFill>
              <a:blip r:embed="rId4"/>
              <a:srcRect/>
              <a:stretch>
                <a:fillRect/>
              </a:stretch>
            </p:blipFill>
            <p:spPr bwMode="auto">
              <a:xfrm>
                <a:off x="2040068" y="3208020"/>
                <a:ext cx="1095327" cy="1096534"/>
              </a:xfrm>
              <a:prstGeom prst="rect">
                <a:avLst/>
              </a:prstGeom>
              <a:noFill/>
              <a:ln w="9525">
                <a:noFill/>
                <a:miter lim="800000"/>
                <a:headEnd/>
                <a:tailEnd/>
              </a:ln>
            </p:spPr>
          </p:pic>
          <p:pic>
            <p:nvPicPr>
              <p:cNvPr id="18" name="Picture 5"/>
              <p:cNvPicPr>
                <a:picLocks noChangeAspect="1" noChangeArrowheads="1"/>
              </p:cNvPicPr>
              <p:nvPr/>
            </p:nvPicPr>
            <p:blipFill>
              <a:blip r:embed="rId5"/>
              <a:srcRect/>
              <a:stretch>
                <a:fillRect/>
              </a:stretch>
            </p:blipFill>
            <p:spPr bwMode="auto">
              <a:xfrm>
                <a:off x="5237447" y="1907626"/>
                <a:ext cx="1098000" cy="1098000"/>
              </a:xfrm>
              <a:prstGeom prst="rect">
                <a:avLst/>
              </a:prstGeom>
              <a:noFill/>
              <a:ln w="9525">
                <a:noFill/>
                <a:miter lim="800000"/>
                <a:headEnd/>
                <a:tailEnd/>
              </a:ln>
            </p:spPr>
          </p:pic>
          <p:sp>
            <p:nvSpPr>
              <p:cNvPr id="13" name="Oval 12"/>
              <p:cNvSpPr/>
              <p:nvPr/>
            </p:nvSpPr>
            <p:spPr bwMode="auto">
              <a:xfrm>
                <a:off x="1125845" y="2345858"/>
                <a:ext cx="2923772" cy="110289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1600" i="0" u="none" strike="noStrike" cap="none" normalizeH="0" baseline="0" dirty="0" smtClean="0">
                    <a:ln>
                      <a:noFill/>
                    </a:ln>
                    <a:solidFill>
                      <a:schemeClr val="accent5"/>
                    </a:solidFill>
                    <a:effectLst/>
                    <a:ea typeface="ヒラギノ角ゴ Pro W3" charset="0"/>
                    <a:cs typeface="ヒラギノ角ゴ Pro W3" charset="0"/>
                  </a:rPr>
                  <a:t>Level</a:t>
                </a:r>
                <a:br>
                  <a:rPr kumimoji="0" lang="en-GB" sz="1600" i="0" u="none" strike="noStrike" cap="none" normalizeH="0" baseline="0" dirty="0" smtClean="0">
                    <a:ln>
                      <a:noFill/>
                    </a:ln>
                    <a:solidFill>
                      <a:schemeClr val="accent5"/>
                    </a:solidFill>
                    <a:effectLst/>
                    <a:ea typeface="ヒラギノ角ゴ Pro W3" charset="0"/>
                    <a:cs typeface="ヒラギノ角ゴ Pro W3" charset="0"/>
                  </a:rPr>
                </a:br>
                <a:r>
                  <a:rPr kumimoji="0" lang="en-GB" sz="1600" i="0" u="none" strike="noStrike" cap="none" normalizeH="0" dirty="0" smtClean="0">
                    <a:ln>
                      <a:noFill/>
                    </a:ln>
                    <a:solidFill>
                      <a:schemeClr val="accent5"/>
                    </a:solidFill>
                    <a:effectLst/>
                    <a:ea typeface="ヒラギノ角ゴ Pro W3" charset="0"/>
                    <a:cs typeface="ヒラギノ角ゴ Pro W3" charset="0"/>
                  </a:rPr>
                  <a:t>a</a:t>
                </a:r>
                <a:r>
                  <a:rPr kumimoji="0" lang="en-GB" sz="1600" i="0" u="none" strike="noStrike" cap="none" normalizeH="0" baseline="0" dirty="0" smtClean="0">
                    <a:ln>
                      <a:noFill/>
                    </a:ln>
                    <a:solidFill>
                      <a:schemeClr val="accent5"/>
                    </a:solidFill>
                    <a:effectLst/>
                    <a:ea typeface="ヒラギノ角ゴ Pro W3" charset="0"/>
                    <a:cs typeface="ヒラギノ角ゴ Pro W3" charset="0"/>
                  </a:rPr>
                  <a:t>nnuity</a:t>
                </a:r>
              </a:p>
            </p:txBody>
          </p:sp>
          <p:sp>
            <p:nvSpPr>
              <p:cNvPr id="17" name="Oval 16"/>
              <p:cNvSpPr/>
              <p:nvPr/>
            </p:nvSpPr>
            <p:spPr bwMode="auto">
              <a:xfrm>
                <a:off x="1133102" y="3907934"/>
                <a:ext cx="2923772" cy="110289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600" dirty="0">
                    <a:solidFill>
                      <a:schemeClr val="accent5"/>
                    </a:solidFill>
                    <a:ea typeface="ヒラギノ角ゴ Pro W3" charset="0"/>
                    <a:cs typeface="ヒラギノ角ゴ Pro W3" charset="0"/>
                  </a:rPr>
                  <a:t>IL annuity</a:t>
                </a:r>
              </a:p>
            </p:txBody>
          </p:sp>
          <p:sp>
            <p:nvSpPr>
              <p:cNvPr id="8" name="TextBox 7"/>
              <p:cNvSpPr txBox="1"/>
              <p:nvPr/>
            </p:nvSpPr>
            <p:spPr>
              <a:xfrm>
                <a:off x="4855970" y="1575220"/>
                <a:ext cx="1860954" cy="719931"/>
              </a:xfrm>
              <a:prstGeom prst="rect">
                <a:avLst/>
              </a:prstGeom>
              <a:noFill/>
            </p:spPr>
            <p:txBody>
              <a:bodyPr wrap="square" lIns="0" tIns="0" rIns="0" bIns="0" rtlCol="0">
                <a:noAutofit/>
              </a:bodyPr>
              <a:lstStyle/>
              <a:p>
                <a:pPr algn="ctr"/>
                <a:r>
                  <a:rPr lang="en-GB" sz="1600" dirty="0" smtClean="0">
                    <a:solidFill>
                      <a:schemeClr val="accent5"/>
                    </a:solidFill>
                  </a:rPr>
                  <a:t>Drawdown</a:t>
                </a:r>
              </a:p>
            </p:txBody>
          </p:sp>
          <p:cxnSp>
            <p:nvCxnSpPr>
              <p:cNvPr id="21" name="Straight Connector 20"/>
              <p:cNvCxnSpPr/>
              <p:nvPr/>
            </p:nvCxnSpPr>
            <p:spPr>
              <a:xfrm>
                <a:off x="1760220" y="4335780"/>
                <a:ext cx="5189220" cy="0"/>
              </a:xfrm>
              <a:prstGeom prst="line">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00794" y="1607525"/>
                <a:ext cx="0" cy="2987336"/>
              </a:xfrm>
              <a:prstGeom prst="line">
                <a:avLst/>
              </a:prstGeom>
              <a:ln w="12700">
                <a:solidFill>
                  <a:srgbClr val="8031A7"/>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2192154" y="4482009"/>
            <a:ext cx="5021443" cy="365759"/>
          </a:xfrm>
          <a:prstGeom prst="rect">
            <a:avLst/>
          </a:prstGeom>
          <a:noFill/>
        </p:spPr>
        <p:txBody>
          <a:bodyPr wrap="none" lIns="0" tIns="0" rIns="0" bIns="0" rtlCol="0">
            <a:noAutofit/>
          </a:bodyPr>
          <a:lstStyle/>
          <a:p>
            <a:pPr marL="285750" indent="-285750">
              <a:buFont typeface="Wingdings" panose="05000000000000000000" pitchFamily="2" charset="2"/>
              <a:buChar char="Ø"/>
            </a:pPr>
            <a:r>
              <a:rPr lang="en-GB" sz="1600" dirty="0" smtClean="0"/>
              <a:t>There is a trade off between annuity and drawdown</a:t>
            </a:r>
          </a:p>
        </p:txBody>
      </p:sp>
      <p:sp>
        <p:nvSpPr>
          <p:cNvPr id="5" name="Slide Number Placeholder 4"/>
          <p:cNvSpPr>
            <a:spLocks noGrp="1"/>
          </p:cNvSpPr>
          <p:nvPr>
            <p:ph type="sldNum" sz="quarter" idx="12"/>
          </p:nvPr>
        </p:nvSpPr>
        <p:spPr/>
        <p:txBody>
          <a:bodyPr/>
          <a:lstStyle/>
          <a:p>
            <a:fld id="{CB8327D9-7E90-439A-868A-1BBFE9AB58D1}" type="slidenum">
              <a:rPr lang="en-GB" smtClean="0"/>
              <a:pPr/>
              <a:t>12</a:t>
            </a:fld>
            <a:endParaRPr lang="en-GB" dirty="0"/>
          </a:p>
        </p:txBody>
      </p:sp>
    </p:spTree>
    <p:custDataLst>
      <p:tags r:id="rId1"/>
    </p:custDataLst>
    <p:extLst>
      <p:ext uri="{BB962C8B-B14F-4D97-AF65-F5344CB8AC3E}">
        <p14:creationId xmlns:p14="http://schemas.microsoft.com/office/powerpoint/2010/main" val="41289270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Making decisions – annuities seem a poor investment</a:t>
            </a:r>
            <a:endParaRPr lang="en-GB" dirty="0"/>
          </a:p>
        </p:txBody>
      </p:sp>
      <p:sp>
        <p:nvSpPr>
          <p:cNvPr id="8" name="TextBox 7"/>
          <p:cNvSpPr txBox="1"/>
          <p:nvPr/>
        </p:nvSpPr>
        <p:spPr>
          <a:xfrm>
            <a:off x="1349651" y="3919402"/>
            <a:ext cx="7024730" cy="800100"/>
          </a:xfrm>
          <a:prstGeom prst="rect">
            <a:avLst/>
          </a:prstGeom>
          <a:noFill/>
        </p:spPr>
        <p:txBody>
          <a:bodyPr wrap="none" lIns="0" tIns="0" rIns="0" bIns="0" rtlCol="0">
            <a:noAutofit/>
          </a:bodyPr>
          <a:lstStyle/>
          <a:p>
            <a:pPr marL="285750" indent="-285750">
              <a:buFont typeface="Wingdings" panose="05000000000000000000" pitchFamily="2" charset="2"/>
              <a:buChar char="Ø"/>
            </a:pPr>
            <a:r>
              <a:rPr lang="en-GB" sz="1600" dirty="0" smtClean="0"/>
              <a:t>Annuities seem poor value as an investment</a:t>
            </a:r>
          </a:p>
          <a:p>
            <a:pPr marL="285750" indent="-285750">
              <a:buFont typeface="Wingdings" panose="05000000000000000000" pitchFamily="2" charset="2"/>
              <a:buChar char="Ø"/>
            </a:pPr>
            <a:endParaRPr lang="en-GB" sz="500" dirty="0" smtClean="0"/>
          </a:p>
          <a:p>
            <a:r>
              <a:rPr lang="en-GB" sz="1600" dirty="0" smtClean="0"/>
              <a:t>but as an insurance product they still play an important role for customers</a:t>
            </a:r>
            <a:endParaRPr lang="en-GB" dirty="0" smtClean="0"/>
          </a:p>
        </p:txBody>
      </p:sp>
      <p:graphicFrame>
        <p:nvGraphicFramePr>
          <p:cNvPr id="6" name="Chart 5"/>
          <p:cNvGraphicFramePr>
            <a:graphicFrameLocks/>
          </p:cNvGraphicFramePr>
          <p:nvPr>
            <p:extLst>
              <p:ext uri="{D42A27DB-BD31-4B8C-83A1-F6EECF244321}">
                <p14:modId xmlns:p14="http://schemas.microsoft.com/office/powerpoint/2010/main" val="259616730"/>
              </p:ext>
            </p:extLst>
          </p:nvPr>
        </p:nvGraphicFramePr>
        <p:xfrm>
          <a:off x="845820" y="844371"/>
          <a:ext cx="6641738" cy="29536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6"/>
          <p:cNvSpPr txBox="1">
            <a:spLocks/>
          </p:cNvSpPr>
          <p:nvPr/>
        </p:nvSpPr>
        <p:spPr>
          <a:xfrm>
            <a:off x="475343" y="4597582"/>
            <a:ext cx="8088770" cy="423998"/>
          </a:xfrm>
          <a:prstGeom prst="rect">
            <a:avLst/>
          </a:prstGeom>
        </p:spPr>
        <p:txBody>
          <a:bodyPr lIns="91420" tIns="45709" rIns="91420" bIns="45709"/>
          <a:lstStyle>
            <a:lvl1pPr marL="179388" indent="-179388" algn="l" defTabSz="914400"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600" indent="-177800"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950" indent="0" algn="l" defTabSz="914400"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175" indent="-131763"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163" indent="-142875"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800" dirty="0" smtClean="0">
                <a:latin typeface="Arial" panose="020B0604020202020204" pitchFamily="34" charset="0"/>
                <a:cs typeface="Arial" panose="020B0604020202020204" pitchFamily="34" charset="0"/>
              </a:rPr>
              <a:t>Investment return has been calculated as the internal rate of return </a:t>
            </a:r>
          </a:p>
          <a:p>
            <a:pPr marL="0" indent="0">
              <a:spcBef>
                <a:spcPts val="0"/>
              </a:spcBef>
              <a:buNone/>
            </a:pPr>
            <a:r>
              <a:rPr lang="en-GB" sz="800" dirty="0" smtClean="0">
                <a:latin typeface="Arial" panose="020B0604020202020204" pitchFamily="34" charset="0"/>
                <a:cs typeface="Arial" panose="020B0604020202020204" pitchFamily="34" charset="0"/>
              </a:rPr>
              <a:t>of a male buying an annuity at age 65 and living </a:t>
            </a:r>
            <a:r>
              <a:rPr lang="en-GB" sz="800" dirty="0">
                <a:latin typeface="Arial" panose="020B0604020202020204" pitchFamily="34" charset="0"/>
                <a:cs typeface="Arial" panose="020B0604020202020204" pitchFamily="34" charset="0"/>
              </a:rPr>
              <a:t>to average life expectancy</a:t>
            </a:r>
          </a:p>
          <a:p>
            <a:pPr marL="0" indent="0">
              <a:spcBef>
                <a:spcPts val="600"/>
              </a:spcBef>
              <a:buNone/>
            </a:pPr>
            <a:r>
              <a:rPr lang="en-GB" sz="800" dirty="0">
                <a:latin typeface="Arial" panose="020B0604020202020204" pitchFamily="34" charset="0"/>
                <a:cs typeface="Arial" panose="020B0604020202020204" pitchFamily="34" charset="0"/>
              </a:rPr>
              <a:t>Source: </a:t>
            </a:r>
            <a:r>
              <a:rPr lang="en-GB" sz="800" dirty="0" smtClean="0">
                <a:latin typeface="Arial" panose="020B0604020202020204" pitchFamily="34" charset="0"/>
                <a:cs typeface="Arial" panose="020B0604020202020204" pitchFamily="34" charset="0"/>
              </a:rPr>
              <a:t>Cazalet Consulting &amp; Royal </a:t>
            </a:r>
            <a:r>
              <a:rPr lang="en-GB" sz="800" dirty="0">
                <a:latin typeface="Arial" panose="020B0604020202020204" pitchFamily="34" charset="0"/>
                <a:cs typeface="Arial" panose="020B0604020202020204" pitchFamily="34" charset="0"/>
              </a:rPr>
              <a:t>London</a:t>
            </a:r>
          </a:p>
        </p:txBody>
      </p:sp>
      <p:grpSp>
        <p:nvGrpSpPr>
          <p:cNvPr id="25" name="Group 24"/>
          <p:cNvGrpSpPr/>
          <p:nvPr/>
        </p:nvGrpSpPr>
        <p:grpSpPr>
          <a:xfrm>
            <a:off x="1699261" y="885376"/>
            <a:ext cx="6864852" cy="2264961"/>
            <a:chOff x="1516381" y="1037774"/>
            <a:chExt cx="6864852" cy="2264961"/>
          </a:xfrm>
        </p:grpSpPr>
        <p:grpSp>
          <p:nvGrpSpPr>
            <p:cNvPr id="23" name="Group 22"/>
            <p:cNvGrpSpPr/>
            <p:nvPr/>
          </p:nvGrpSpPr>
          <p:grpSpPr>
            <a:xfrm>
              <a:off x="3661049" y="1037774"/>
              <a:ext cx="2188210" cy="1103083"/>
              <a:chOff x="3704591" y="1016003"/>
              <a:chExt cx="2188210" cy="1103083"/>
            </a:xfrm>
          </p:grpSpPr>
          <p:sp>
            <p:nvSpPr>
              <p:cNvPr id="3" name="TextBox 2"/>
              <p:cNvSpPr txBox="1"/>
              <p:nvPr/>
            </p:nvSpPr>
            <p:spPr>
              <a:xfrm>
                <a:off x="3704591" y="1016003"/>
                <a:ext cx="2188210" cy="624114"/>
              </a:xfrm>
              <a:prstGeom prst="rect">
                <a:avLst/>
              </a:prstGeom>
              <a:solidFill>
                <a:schemeClr val="bg1"/>
              </a:solidFill>
              <a:ln>
                <a:solidFill>
                  <a:schemeClr val="accent5"/>
                </a:solidFill>
              </a:ln>
            </p:spPr>
            <p:txBody>
              <a:bodyPr wrap="square" lIns="0" tIns="0" rIns="0" bIns="0" rtlCol="0">
                <a:noAutofit/>
              </a:bodyPr>
              <a:lstStyle/>
              <a:p>
                <a:pPr marL="71984"/>
                <a:r>
                  <a:rPr lang="en-GB" sz="1000" dirty="0">
                    <a:solidFill>
                      <a:schemeClr val="accent5"/>
                    </a:solidFill>
                  </a:rPr>
                  <a:t>In 1995, the annuity rate for a male aged 65 was 10.4%.  If he lives to his life expectancy (80), the resulting </a:t>
                </a:r>
                <a:r>
                  <a:rPr lang="en-GB" sz="1000" dirty="0" smtClean="0">
                    <a:solidFill>
                      <a:schemeClr val="accent5"/>
                    </a:solidFill>
                  </a:rPr>
                  <a:t>return </a:t>
                </a:r>
                <a:r>
                  <a:rPr lang="en-GB" sz="1000" dirty="0">
                    <a:solidFill>
                      <a:schemeClr val="accent5"/>
                    </a:solidFill>
                  </a:rPr>
                  <a:t>is 6%</a:t>
                </a:r>
              </a:p>
            </p:txBody>
          </p:sp>
          <p:cxnSp>
            <p:nvCxnSpPr>
              <p:cNvPr id="11" name="Straight Arrow Connector 10"/>
              <p:cNvCxnSpPr/>
              <p:nvPr/>
            </p:nvCxnSpPr>
            <p:spPr>
              <a:xfrm>
                <a:off x="4044360" y="1640117"/>
                <a:ext cx="0" cy="47896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193023" y="2147763"/>
              <a:ext cx="2188210" cy="1154972"/>
              <a:chOff x="6193023" y="2147763"/>
              <a:chExt cx="2188210" cy="1154972"/>
            </a:xfrm>
          </p:grpSpPr>
          <p:sp>
            <p:nvSpPr>
              <p:cNvPr id="15" name="TextBox 14"/>
              <p:cNvSpPr txBox="1"/>
              <p:nvPr/>
            </p:nvSpPr>
            <p:spPr>
              <a:xfrm>
                <a:off x="6193023" y="2147763"/>
                <a:ext cx="2188210" cy="504000"/>
              </a:xfrm>
              <a:prstGeom prst="rect">
                <a:avLst/>
              </a:prstGeom>
              <a:solidFill>
                <a:schemeClr val="bg1"/>
              </a:solidFill>
              <a:ln>
                <a:solidFill>
                  <a:schemeClr val="accent5"/>
                </a:solidFill>
              </a:ln>
            </p:spPr>
            <p:txBody>
              <a:bodyPr wrap="square" lIns="0" tIns="0" rIns="0" bIns="0" rtlCol="0">
                <a:noAutofit/>
              </a:bodyPr>
              <a:lstStyle/>
              <a:p>
                <a:pPr marL="71984"/>
                <a:r>
                  <a:rPr lang="en-GB" sz="1000" dirty="0">
                    <a:solidFill>
                      <a:schemeClr val="accent5"/>
                    </a:solidFill>
                  </a:rPr>
                  <a:t>In 2014, the annuity rate is 6%.  If he lives to his life expectancy (83), the resulting </a:t>
                </a:r>
                <a:r>
                  <a:rPr lang="en-GB" sz="1000" dirty="0" smtClean="0">
                    <a:solidFill>
                      <a:schemeClr val="accent5"/>
                    </a:solidFill>
                  </a:rPr>
                  <a:t>return </a:t>
                </a:r>
                <a:r>
                  <a:rPr lang="en-GB" sz="1000" dirty="0">
                    <a:solidFill>
                      <a:schemeClr val="accent5"/>
                    </a:solidFill>
                  </a:rPr>
                  <a:t>is about 1.5%</a:t>
                </a:r>
              </a:p>
            </p:txBody>
          </p:sp>
          <p:cxnSp>
            <p:nvCxnSpPr>
              <p:cNvPr id="16" name="Straight Arrow Connector 15"/>
              <p:cNvCxnSpPr/>
              <p:nvPr/>
            </p:nvCxnSpPr>
            <p:spPr>
              <a:xfrm>
                <a:off x="6989992" y="2651763"/>
                <a:ext cx="0" cy="65097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516381" y="1465944"/>
              <a:ext cx="2188210" cy="1357085"/>
              <a:chOff x="1516381" y="1465944"/>
              <a:chExt cx="2188210" cy="1357085"/>
            </a:xfrm>
          </p:grpSpPr>
          <p:sp>
            <p:nvSpPr>
              <p:cNvPr id="17" name="TextBox 16"/>
              <p:cNvSpPr txBox="1"/>
              <p:nvPr/>
            </p:nvSpPr>
            <p:spPr>
              <a:xfrm>
                <a:off x="1516381" y="2344058"/>
                <a:ext cx="2188210" cy="478971"/>
              </a:xfrm>
              <a:prstGeom prst="rect">
                <a:avLst/>
              </a:prstGeom>
              <a:solidFill>
                <a:schemeClr val="bg1"/>
              </a:solidFill>
              <a:ln>
                <a:solidFill>
                  <a:schemeClr val="accent5"/>
                </a:solidFill>
              </a:ln>
            </p:spPr>
            <p:txBody>
              <a:bodyPr wrap="square" lIns="0" tIns="0" rIns="0" bIns="0" rtlCol="0">
                <a:noAutofit/>
              </a:bodyPr>
              <a:lstStyle/>
              <a:p>
                <a:pPr marL="71984"/>
                <a:r>
                  <a:rPr lang="en-GB" sz="1000" dirty="0">
                    <a:solidFill>
                      <a:schemeClr val="accent5"/>
                    </a:solidFill>
                  </a:rPr>
                  <a:t>In 1980, the annuity rate was 15.7%.  If he lives to his life expectancy (78), the resulting </a:t>
                </a:r>
                <a:r>
                  <a:rPr lang="en-GB" sz="1000" dirty="0" smtClean="0">
                    <a:solidFill>
                      <a:schemeClr val="accent5"/>
                    </a:solidFill>
                  </a:rPr>
                  <a:t>return </a:t>
                </a:r>
                <a:r>
                  <a:rPr lang="en-GB" sz="1000" dirty="0">
                    <a:solidFill>
                      <a:schemeClr val="accent5"/>
                    </a:solidFill>
                  </a:rPr>
                  <a:t>is over 12%</a:t>
                </a:r>
              </a:p>
            </p:txBody>
          </p:sp>
          <p:cxnSp>
            <p:nvCxnSpPr>
              <p:cNvPr id="18" name="Straight Arrow Connector 17"/>
              <p:cNvCxnSpPr/>
              <p:nvPr/>
            </p:nvCxnSpPr>
            <p:spPr>
              <a:xfrm flipV="1">
                <a:off x="1582058" y="1465944"/>
                <a:ext cx="1" cy="87811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 name="Slide Number Placeholder 6"/>
          <p:cNvSpPr>
            <a:spLocks noGrp="1"/>
          </p:cNvSpPr>
          <p:nvPr>
            <p:ph type="sldNum" sz="quarter" idx="12"/>
          </p:nvPr>
        </p:nvSpPr>
        <p:spPr/>
        <p:txBody>
          <a:bodyPr/>
          <a:lstStyle/>
          <a:p>
            <a:fld id="{CB8327D9-7E90-439A-868A-1BBFE9AB58D1}" type="slidenum">
              <a:rPr lang="en-GB" smtClean="0"/>
              <a:pPr/>
              <a:t>13</a:t>
            </a:fld>
            <a:endParaRPr lang="en-GB" dirty="0"/>
          </a:p>
        </p:txBody>
      </p:sp>
    </p:spTree>
    <p:extLst>
      <p:ext uri="{BB962C8B-B14F-4D97-AF65-F5344CB8AC3E}">
        <p14:creationId xmlns:p14="http://schemas.microsoft.com/office/powerpoint/2010/main" val="600541410"/>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043754577"/>
              </p:ext>
            </p:extLst>
          </p:nvPr>
        </p:nvGraphicFramePr>
        <p:xfrm>
          <a:off x="1277043" y="831309"/>
          <a:ext cx="7144295" cy="314729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smtClean="0"/>
              <a:t>Making decisions –annuities as insurance product</a:t>
            </a:r>
            <a:endParaRPr lang="en-GB" dirty="0"/>
          </a:p>
        </p:txBody>
      </p:sp>
      <p:sp>
        <p:nvSpPr>
          <p:cNvPr id="2" name="Slide Number Placeholder 1"/>
          <p:cNvSpPr>
            <a:spLocks noGrp="1"/>
          </p:cNvSpPr>
          <p:nvPr>
            <p:ph type="sldNum" sz="quarter" idx="12"/>
          </p:nvPr>
        </p:nvSpPr>
        <p:spPr/>
        <p:txBody>
          <a:bodyPr/>
          <a:lstStyle/>
          <a:p>
            <a:fld id="{CB8327D9-7E90-439A-868A-1BBFE9AB58D1}" type="slidenum">
              <a:rPr lang="en-GB" smtClean="0"/>
              <a:pPr/>
              <a:t>14</a:t>
            </a:fld>
            <a:endParaRPr lang="en-GB" dirty="0"/>
          </a:p>
        </p:txBody>
      </p:sp>
      <p:sp>
        <p:nvSpPr>
          <p:cNvPr id="6" name="Text Placeholder 5"/>
          <p:cNvSpPr>
            <a:spLocks noGrp="1"/>
          </p:cNvSpPr>
          <p:nvPr>
            <p:ph type="body" sz="quarter" idx="13"/>
          </p:nvPr>
        </p:nvSpPr>
        <p:spPr/>
        <p:txBody>
          <a:bodyPr/>
          <a:lstStyle/>
          <a:p>
            <a:r>
              <a:rPr lang="en-GB" dirty="0" smtClean="0"/>
              <a:t> </a:t>
            </a:r>
            <a:endParaRPr lang="en-GB" dirty="0"/>
          </a:p>
        </p:txBody>
      </p:sp>
      <p:sp>
        <p:nvSpPr>
          <p:cNvPr id="7" name="Text Placeholder 6"/>
          <p:cNvSpPr>
            <a:spLocks noGrp="1"/>
          </p:cNvSpPr>
          <p:nvPr>
            <p:ph type="body" sz="quarter" idx="4294967295"/>
          </p:nvPr>
        </p:nvSpPr>
        <p:spPr>
          <a:xfrm>
            <a:off x="602255" y="4740275"/>
            <a:ext cx="3576638" cy="228600"/>
          </a:xfrm>
        </p:spPr>
        <p:txBody>
          <a:bodyPr/>
          <a:lstStyle/>
          <a:p>
            <a:pPr marL="0" indent="0">
              <a:buNone/>
            </a:pPr>
            <a:r>
              <a:rPr lang="en-GB" sz="800" dirty="0" smtClean="0">
                <a:latin typeface="Arial" panose="020B0604020202020204" pitchFamily="34" charset="0"/>
                <a:cs typeface="Arial" panose="020B0604020202020204" pitchFamily="34" charset="0"/>
              </a:rPr>
              <a:t>Source: Royal London</a:t>
            </a:r>
            <a:endParaRPr lang="en-GB" sz="800" dirty="0">
              <a:latin typeface="Arial" panose="020B0604020202020204" pitchFamily="34" charset="0"/>
              <a:cs typeface="Arial" panose="020B0604020202020204" pitchFamily="34" charset="0"/>
            </a:endParaRPr>
          </a:p>
        </p:txBody>
      </p:sp>
      <p:sp>
        <p:nvSpPr>
          <p:cNvPr id="4" name="TextBox 3"/>
          <p:cNvSpPr txBox="1"/>
          <p:nvPr/>
        </p:nvSpPr>
        <p:spPr>
          <a:xfrm>
            <a:off x="1733883" y="4110919"/>
            <a:ext cx="5834228" cy="625818"/>
          </a:xfrm>
          <a:prstGeom prst="rect">
            <a:avLst/>
          </a:prstGeom>
          <a:noFill/>
        </p:spPr>
        <p:txBody>
          <a:bodyPr wrap="none" lIns="0" tIns="0" rIns="0" bIns="0" rtlCol="0">
            <a:noAutofit/>
          </a:bodyPr>
          <a:lstStyle/>
          <a:p>
            <a:pPr marL="285750" indent="-285750">
              <a:buFont typeface="Wingdings" panose="05000000000000000000" pitchFamily="2" charset="2"/>
              <a:buChar char="Ø"/>
            </a:pPr>
            <a:r>
              <a:rPr lang="en-GB" sz="1600" dirty="0" smtClean="0"/>
              <a:t>The benefit from pooling of longevity risk is low in 60s </a:t>
            </a:r>
          </a:p>
          <a:p>
            <a:r>
              <a:rPr lang="en-GB" sz="1600" dirty="0" smtClean="0"/>
              <a:t>     but much more significant in mid 70s.</a:t>
            </a:r>
          </a:p>
          <a:p>
            <a:endParaRPr lang="en-GB" sz="1600" dirty="0"/>
          </a:p>
        </p:txBody>
      </p:sp>
      <p:sp>
        <p:nvSpPr>
          <p:cNvPr id="5" name="Rectangle 4"/>
          <p:cNvSpPr/>
          <p:nvPr/>
        </p:nvSpPr>
        <p:spPr>
          <a:xfrm>
            <a:off x="3223260" y="915129"/>
            <a:ext cx="3352800" cy="2719611"/>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Tree>
    <p:extLst>
      <p:ext uri="{BB962C8B-B14F-4D97-AF65-F5344CB8AC3E}">
        <p14:creationId xmlns:p14="http://schemas.microsoft.com/office/powerpoint/2010/main" val="2373007645"/>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Making decisions - Inflation the thief that keeps on taking</a:t>
            </a:r>
            <a:endParaRPr lang="en-GB" dirty="0"/>
          </a:p>
        </p:txBody>
      </p:sp>
      <p:sp>
        <p:nvSpPr>
          <p:cNvPr id="2" name="Slide Number Placeholder 1"/>
          <p:cNvSpPr>
            <a:spLocks noGrp="1"/>
          </p:cNvSpPr>
          <p:nvPr>
            <p:ph type="sldNum" sz="quarter" idx="12"/>
          </p:nvPr>
        </p:nvSpPr>
        <p:spPr/>
        <p:txBody>
          <a:bodyPr/>
          <a:lstStyle/>
          <a:p>
            <a:fld id="{CB8327D9-7E90-439A-868A-1BBFE9AB58D1}" type="slidenum">
              <a:rPr lang="en-GB" smtClean="0"/>
              <a:pPr/>
              <a:t>15</a:t>
            </a:fld>
            <a:endParaRPr lang="en-GB" dirty="0"/>
          </a:p>
        </p:txBody>
      </p:sp>
      <p:graphicFrame>
        <p:nvGraphicFramePr>
          <p:cNvPr id="14" name="Chart 13"/>
          <p:cNvGraphicFramePr>
            <a:graphicFrameLocks/>
          </p:cNvGraphicFramePr>
          <p:nvPr>
            <p:extLst>
              <p:ext uri="{D42A27DB-BD31-4B8C-83A1-F6EECF244321}">
                <p14:modId xmlns:p14="http://schemas.microsoft.com/office/powerpoint/2010/main" val="3332268661"/>
              </p:ext>
            </p:extLst>
          </p:nvPr>
        </p:nvGraphicFramePr>
        <p:xfrm>
          <a:off x="600075" y="880113"/>
          <a:ext cx="6523596" cy="3848614"/>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p:cNvSpPr/>
          <p:nvPr/>
        </p:nvSpPr>
        <p:spPr>
          <a:xfrm>
            <a:off x="5054915" y="2036029"/>
            <a:ext cx="247027" cy="23789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16" name="TextBox 15"/>
          <p:cNvSpPr txBox="1"/>
          <p:nvPr/>
        </p:nvSpPr>
        <p:spPr>
          <a:xfrm>
            <a:off x="7210424" y="1527695"/>
            <a:ext cx="1676400" cy="714375"/>
          </a:xfrm>
          <a:prstGeom prst="rect">
            <a:avLst/>
          </a:prstGeom>
          <a:solidFill>
            <a:schemeClr val="accent2">
              <a:lumMod val="50000"/>
              <a:alpha val="95000"/>
            </a:schemeClr>
          </a:solidFill>
          <a:ln w="0">
            <a:noFill/>
          </a:ln>
        </p:spPr>
        <p:txBody>
          <a:bodyPr wrap="square" lIns="89980" tIns="35992" rIns="89980" bIns="35992" rtlCol="0" anchor="ctr" anchorCtr="0">
            <a:noAutofit/>
          </a:bodyPr>
          <a:lstStyle/>
          <a:p>
            <a:pPr algn="ctr"/>
            <a:r>
              <a:rPr lang="en-GB" sz="1400" dirty="0">
                <a:solidFill>
                  <a:srgbClr val="FFFFFF"/>
                </a:solidFill>
              </a:rPr>
              <a:t>1/3 lost after 20 years at </a:t>
            </a:r>
            <a:br>
              <a:rPr lang="en-GB" sz="1400" dirty="0">
                <a:solidFill>
                  <a:srgbClr val="FFFFFF"/>
                </a:solidFill>
              </a:rPr>
            </a:br>
            <a:r>
              <a:rPr lang="en-GB" sz="1400" dirty="0">
                <a:solidFill>
                  <a:srgbClr val="FFFFFF"/>
                </a:solidFill>
              </a:rPr>
              <a:t>2% target rate</a:t>
            </a:r>
          </a:p>
        </p:txBody>
      </p:sp>
      <p:sp>
        <p:nvSpPr>
          <p:cNvPr id="19" name="TextBox 18"/>
          <p:cNvSpPr txBox="1"/>
          <p:nvPr/>
        </p:nvSpPr>
        <p:spPr>
          <a:xfrm>
            <a:off x="7239002" y="2456419"/>
            <a:ext cx="1619249" cy="998798"/>
          </a:xfrm>
          <a:prstGeom prst="rect">
            <a:avLst/>
          </a:prstGeom>
          <a:solidFill>
            <a:schemeClr val="accent2">
              <a:lumMod val="50000"/>
              <a:alpha val="95000"/>
            </a:schemeClr>
          </a:solidFill>
          <a:ln w="0">
            <a:noFill/>
          </a:ln>
        </p:spPr>
        <p:txBody>
          <a:bodyPr wrap="square" lIns="89980" tIns="35992" rIns="89980" bIns="35992" rtlCol="0" anchor="ctr">
            <a:noAutofit/>
          </a:bodyPr>
          <a:lstStyle/>
          <a:p>
            <a:pPr algn="ctr"/>
            <a:r>
              <a:rPr lang="en-GB" sz="1200" dirty="0">
                <a:solidFill>
                  <a:srgbClr val="FFFFFF"/>
                </a:solidFill>
              </a:rPr>
              <a:t>Even at low rates, </a:t>
            </a:r>
          </a:p>
          <a:p>
            <a:pPr algn="ctr"/>
            <a:r>
              <a:rPr lang="en-GB" sz="1200" dirty="0">
                <a:solidFill>
                  <a:srgbClr val="FFFFFF"/>
                </a:solidFill>
              </a:rPr>
              <a:t>inflation can reduce spending </a:t>
            </a:r>
            <a:r>
              <a:rPr lang="en-GB" dirty="0" smtClean="0">
                <a:solidFill>
                  <a:srgbClr val="FFFFFF"/>
                </a:solidFill>
              </a:rPr>
              <a:t/>
            </a:r>
            <a:br>
              <a:rPr lang="en-GB" dirty="0" smtClean="0">
                <a:solidFill>
                  <a:srgbClr val="FFFFFF"/>
                </a:solidFill>
              </a:rPr>
            </a:br>
            <a:r>
              <a:rPr lang="en-GB" sz="1200" dirty="0">
                <a:solidFill>
                  <a:srgbClr val="FFFFFF"/>
                </a:solidFill>
              </a:rPr>
              <a:t>power by 1/3 to 1/2</a:t>
            </a:r>
          </a:p>
        </p:txBody>
      </p:sp>
      <p:sp>
        <p:nvSpPr>
          <p:cNvPr id="9" name="Text Placeholder 7"/>
          <p:cNvSpPr>
            <a:spLocks noGrp="1"/>
          </p:cNvSpPr>
          <p:nvPr>
            <p:ph type="body" sz="quarter" idx="4294967295"/>
          </p:nvPr>
        </p:nvSpPr>
        <p:spPr>
          <a:xfrm>
            <a:off x="858420" y="4714874"/>
            <a:ext cx="3576638" cy="228600"/>
          </a:xfrm>
          <a:prstGeom prst="rect">
            <a:avLst/>
          </a:prstGeom>
        </p:spPr>
        <p:txBody>
          <a:bodyPr/>
          <a:lstStyle/>
          <a:p>
            <a:pPr marL="0" indent="0">
              <a:buNone/>
            </a:pPr>
            <a:r>
              <a:rPr lang="en-GB" sz="800" dirty="0" smtClean="0">
                <a:latin typeface="Arial" panose="020B0604020202020204" pitchFamily="34" charset="0"/>
                <a:cs typeface="Arial" panose="020B0604020202020204" pitchFamily="34" charset="0"/>
              </a:rPr>
              <a:t>Source: Royal London</a:t>
            </a: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072591"/>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all red yellow b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03" y="717972"/>
            <a:ext cx="7384097" cy="31429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MAKing decisions - Equities tackle inflation over long term</a:t>
            </a:r>
            <a:endParaRPr lang="en-GB" dirty="0"/>
          </a:p>
        </p:txBody>
      </p:sp>
      <p:sp>
        <p:nvSpPr>
          <p:cNvPr id="3" name="Slide Number Placeholder 2"/>
          <p:cNvSpPr>
            <a:spLocks noGrp="1"/>
          </p:cNvSpPr>
          <p:nvPr>
            <p:ph type="sldNum" sz="quarter" idx="12"/>
          </p:nvPr>
        </p:nvSpPr>
        <p:spPr/>
        <p:txBody>
          <a:bodyPr/>
          <a:lstStyle/>
          <a:p>
            <a:fld id="{CB8327D9-7E90-439A-868A-1BBFE9AB58D1}" type="slidenum">
              <a:rPr lang="en-GB" smtClean="0"/>
              <a:pPr/>
              <a:t>16</a:t>
            </a:fld>
            <a:endParaRPr lang="en-GB" dirty="0"/>
          </a:p>
        </p:txBody>
      </p:sp>
      <p:sp>
        <p:nvSpPr>
          <p:cNvPr id="7" name="TextBox 6"/>
          <p:cNvSpPr txBox="1"/>
          <p:nvPr/>
        </p:nvSpPr>
        <p:spPr>
          <a:xfrm>
            <a:off x="894443" y="3979048"/>
            <a:ext cx="6923677" cy="684392"/>
          </a:xfrm>
          <a:prstGeom prst="rect">
            <a:avLst/>
          </a:prstGeom>
          <a:noFill/>
        </p:spPr>
        <p:txBody>
          <a:bodyPr wrap="none" lIns="0" tIns="0" rIns="0" bIns="0" rtlCol="0">
            <a:noAutofit/>
          </a:bodyPr>
          <a:lstStyle/>
          <a:p>
            <a:pPr marL="285750" indent="-285750">
              <a:buFont typeface="Wingdings" panose="05000000000000000000" pitchFamily="2" charset="2"/>
              <a:buChar char="Ø"/>
            </a:pPr>
            <a:r>
              <a:rPr lang="en-GB" sz="1600" dirty="0" smtClean="0"/>
              <a:t>Real dividend growth is more stable than capital value</a:t>
            </a:r>
          </a:p>
          <a:p>
            <a:pPr marL="285750" indent="-285750">
              <a:buFont typeface="Wingdings" panose="05000000000000000000" pitchFamily="2" charset="2"/>
              <a:buChar char="Ø"/>
            </a:pPr>
            <a:r>
              <a:rPr lang="en-GB" sz="1600" dirty="0" smtClean="0"/>
              <a:t>Current dividend yield of about 3% isn’t enough to give customers enough income </a:t>
            </a:r>
          </a:p>
          <a:p>
            <a:r>
              <a:rPr lang="en-GB" sz="1600" dirty="0" smtClean="0"/>
              <a:t>      so need to eat into capital</a:t>
            </a:r>
          </a:p>
        </p:txBody>
      </p:sp>
      <p:sp>
        <p:nvSpPr>
          <p:cNvPr id="10" name="Text Placeholder 6"/>
          <p:cNvSpPr txBox="1">
            <a:spLocks/>
          </p:cNvSpPr>
          <p:nvPr/>
        </p:nvSpPr>
        <p:spPr>
          <a:xfrm>
            <a:off x="383903" y="4755208"/>
            <a:ext cx="3456577" cy="276824"/>
          </a:xfrm>
          <a:prstGeom prst="rect">
            <a:avLst/>
          </a:prstGeom>
        </p:spPr>
        <p:txBody>
          <a:bodyPr lIns="91420" tIns="45709" rIns="91420" bIns="45709"/>
          <a:lstStyle>
            <a:lvl1pPr marL="179388" indent="-179388" algn="l" defTabSz="914400"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600" indent="-177800" algn="l" defTabSz="914400"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950" indent="0" algn="l" defTabSz="914400"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175" indent="-131763"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163" indent="-142875" algn="l" defTabSz="914400"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800" dirty="0" smtClean="0">
                <a:latin typeface="Arial" panose="020B0604020202020204" pitchFamily="34" charset="0"/>
                <a:cs typeface="Arial" panose="020B0604020202020204" pitchFamily="34" charset="0"/>
              </a:rPr>
              <a:t>Source</a:t>
            </a:r>
            <a:r>
              <a:rPr lang="en-GB" sz="800" dirty="0">
                <a:latin typeface="Arial" panose="020B0604020202020204" pitchFamily="34" charset="0"/>
                <a:cs typeface="Arial" panose="020B0604020202020204" pitchFamily="34" charset="0"/>
              </a:rPr>
              <a:t>: </a:t>
            </a:r>
            <a:r>
              <a:rPr lang="en-GB" sz="800" dirty="0" smtClean="0">
                <a:latin typeface="Arial" panose="020B0604020202020204" pitchFamily="34" charset="0"/>
                <a:cs typeface="Arial" panose="020B0604020202020204" pitchFamily="34" charset="0"/>
              </a:rPr>
              <a:t>Cazalet Consulting</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5038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81416" y="2045203"/>
            <a:ext cx="914400" cy="914400"/>
          </a:xfrm>
          <a:prstGeom prst="rect">
            <a:avLst/>
          </a:prstGeom>
          <a:noFill/>
        </p:spPr>
        <p:txBody>
          <a:bodyPr wrap="none" lIns="0" tIns="0" rIns="0" bIns="0" rtlCol="0">
            <a:noAutofit/>
          </a:bodyPr>
          <a:lstStyle/>
          <a:p>
            <a:endParaRPr lang="en-GB" sz="1600" dirty="0"/>
          </a:p>
        </p:txBody>
      </p:sp>
      <p:sp>
        <p:nvSpPr>
          <p:cNvPr id="2" name="TextBox 1"/>
          <p:cNvSpPr txBox="1"/>
          <p:nvPr/>
        </p:nvSpPr>
        <p:spPr>
          <a:xfrm>
            <a:off x="8988" y="1820203"/>
            <a:ext cx="4517292" cy="1873266"/>
          </a:xfrm>
          <a:prstGeom prst="rect">
            <a:avLst/>
          </a:prstGeom>
          <a:solidFill>
            <a:srgbClr val="5C217A"/>
          </a:solidFill>
        </p:spPr>
        <p:txBody>
          <a:bodyPr wrap="none" lIns="0" tIns="0" rIns="0" bIns="0" rtlCol="0" anchor="ctr">
            <a:noAutofit/>
          </a:bodyPr>
          <a:lstStyle/>
          <a:p>
            <a:pPr marL="285685" indent="-285685" algn="ctr"/>
            <a:r>
              <a:rPr lang="en-GB" sz="2800" dirty="0" smtClean="0">
                <a:solidFill>
                  <a:schemeClr val="bg1"/>
                </a:solidFill>
              </a:rPr>
              <a:t>Accumulation</a:t>
            </a:r>
          </a:p>
          <a:p>
            <a:pPr marL="285685" indent="-285685" algn="ctr"/>
            <a:endParaRPr lang="en-GB" sz="3200" dirty="0">
              <a:solidFill>
                <a:schemeClr val="bg1"/>
              </a:solidFill>
            </a:endParaRPr>
          </a:p>
          <a:p>
            <a:pPr algn="ctr">
              <a:spcAft>
                <a:spcPts val="800"/>
              </a:spcAft>
            </a:pPr>
            <a:r>
              <a:rPr lang="en-GB" sz="1400" dirty="0">
                <a:solidFill>
                  <a:schemeClr val="bg1"/>
                </a:solidFill>
              </a:rPr>
              <a:t>- for regular investments, pound cost averaging </a:t>
            </a:r>
            <a:br>
              <a:rPr lang="en-GB" sz="1400" dirty="0">
                <a:solidFill>
                  <a:schemeClr val="bg1"/>
                </a:solidFill>
              </a:rPr>
            </a:br>
            <a:r>
              <a:rPr lang="en-GB" sz="1400" dirty="0">
                <a:solidFill>
                  <a:schemeClr val="bg1"/>
                </a:solidFill>
              </a:rPr>
              <a:t>reduces the volatility of the return</a:t>
            </a:r>
          </a:p>
          <a:p>
            <a:pPr algn="ctr">
              <a:spcAft>
                <a:spcPts val="800"/>
              </a:spcAft>
            </a:pPr>
            <a:endParaRPr lang="en-GB" sz="1400" dirty="0">
              <a:solidFill>
                <a:schemeClr val="bg1"/>
              </a:solidFill>
            </a:endParaRPr>
          </a:p>
        </p:txBody>
      </p:sp>
      <p:grpSp>
        <p:nvGrpSpPr>
          <p:cNvPr id="16" name="Group 15"/>
          <p:cNvGrpSpPr/>
          <p:nvPr/>
        </p:nvGrpSpPr>
        <p:grpSpPr>
          <a:xfrm>
            <a:off x="4517293" y="1822435"/>
            <a:ext cx="4626708" cy="1873266"/>
            <a:chOff x="4517293" y="2089135"/>
            <a:chExt cx="4626708" cy="1873266"/>
          </a:xfrm>
        </p:grpSpPr>
        <p:sp>
          <p:nvSpPr>
            <p:cNvPr id="12" name="TextBox 11"/>
            <p:cNvSpPr txBox="1"/>
            <p:nvPr/>
          </p:nvSpPr>
          <p:spPr>
            <a:xfrm>
              <a:off x="4517293" y="2089135"/>
              <a:ext cx="4626708" cy="1873266"/>
            </a:xfrm>
            <a:prstGeom prst="rect">
              <a:avLst/>
            </a:prstGeom>
            <a:solidFill>
              <a:srgbClr val="FF6600"/>
            </a:solidFill>
          </p:spPr>
          <p:txBody>
            <a:bodyPr wrap="none" lIns="0" tIns="0" rIns="0" bIns="0" rtlCol="0" anchor="ctr">
              <a:noAutofit/>
            </a:bodyPr>
            <a:lstStyle/>
            <a:p>
              <a:pPr marL="285685" indent="-285685" algn="ctr"/>
              <a:r>
                <a:rPr lang="en-GB" sz="2800" dirty="0">
                  <a:solidFill>
                    <a:schemeClr val="bg1"/>
                  </a:solidFill>
                </a:rPr>
                <a:t>Decumulation</a:t>
              </a:r>
              <a:endParaRPr lang="en-GB" sz="1400" dirty="0">
                <a:solidFill>
                  <a:schemeClr val="bg1"/>
                </a:solidFill>
              </a:endParaRPr>
            </a:p>
            <a:p>
              <a:pPr marL="285685" indent="-285685" algn="ctr">
                <a:spcAft>
                  <a:spcPts val="600"/>
                </a:spcAft>
              </a:pPr>
              <a:r>
                <a:rPr lang="en-GB" sz="1400" dirty="0">
                  <a:solidFill>
                    <a:schemeClr val="bg1"/>
                  </a:solidFill>
                </a:rPr>
                <a:t>      </a:t>
              </a:r>
              <a:r>
                <a:rPr lang="en-GB" sz="1400" dirty="0" smtClean="0">
                  <a:solidFill>
                    <a:schemeClr val="bg1"/>
                  </a:solidFill>
                </a:rPr>
                <a:t>-  investment return isn’t enough </a:t>
              </a:r>
              <a:r>
                <a:rPr lang="en-GB" sz="1400" dirty="0">
                  <a:solidFill>
                    <a:schemeClr val="bg1"/>
                  </a:solidFill>
                </a:rPr>
                <a:t>to </a:t>
              </a:r>
              <a:br>
                <a:rPr lang="en-GB" sz="1400" dirty="0">
                  <a:solidFill>
                    <a:schemeClr val="bg1"/>
                  </a:solidFill>
                </a:rPr>
              </a:br>
              <a:r>
                <a:rPr lang="en-GB" sz="1400" dirty="0">
                  <a:solidFill>
                    <a:schemeClr val="bg1"/>
                  </a:solidFill>
                </a:rPr>
                <a:t>meet customer needs</a:t>
              </a:r>
            </a:p>
            <a:p>
              <a:pPr algn="ctr">
                <a:spcAft>
                  <a:spcPts val="600"/>
                </a:spcAft>
              </a:pPr>
              <a:r>
                <a:rPr lang="en-GB" sz="1400" dirty="0" smtClean="0">
                  <a:solidFill>
                    <a:schemeClr val="bg1"/>
                  </a:solidFill>
                </a:rPr>
                <a:t>-  when </a:t>
              </a:r>
              <a:r>
                <a:rPr lang="en-GB" sz="1400" dirty="0">
                  <a:solidFill>
                    <a:schemeClr val="bg1"/>
                  </a:solidFill>
                </a:rPr>
                <a:t>eating into capital, the inverse of</a:t>
              </a:r>
              <a:br>
                <a:rPr lang="en-GB" sz="1400" dirty="0">
                  <a:solidFill>
                    <a:schemeClr val="bg1"/>
                  </a:solidFill>
                </a:rPr>
              </a:br>
              <a:r>
                <a:rPr lang="en-GB" sz="1400" dirty="0">
                  <a:solidFill>
                    <a:schemeClr val="bg1"/>
                  </a:solidFill>
                </a:rPr>
                <a:t>pound cost averaging </a:t>
              </a:r>
              <a:r>
                <a:rPr lang="en-GB" sz="1400" dirty="0" smtClean="0">
                  <a:solidFill>
                    <a:schemeClr val="bg1"/>
                  </a:solidFill>
                </a:rPr>
                <a:t>applies </a:t>
              </a:r>
            </a:p>
            <a:p>
              <a:pPr algn="ctr">
                <a:spcAft>
                  <a:spcPts val="600"/>
                </a:spcAft>
              </a:pPr>
              <a:r>
                <a:rPr lang="en-GB" sz="1400" dirty="0" smtClean="0">
                  <a:solidFill>
                    <a:schemeClr val="bg1"/>
                  </a:solidFill>
                </a:rPr>
                <a:t>-  the timing of cash flows can be critical</a:t>
              </a:r>
              <a:endParaRPr lang="en-GB" sz="1400" dirty="0">
                <a:solidFill>
                  <a:schemeClr val="bg1"/>
                </a:solidFill>
              </a:endParaRPr>
            </a:p>
          </p:txBody>
        </p:sp>
        <p:cxnSp>
          <p:nvCxnSpPr>
            <p:cNvPr id="15" name="Straight Connector 14"/>
            <p:cNvCxnSpPr/>
            <p:nvPr/>
          </p:nvCxnSpPr>
          <p:spPr>
            <a:xfrm>
              <a:off x="6639170" y="3105443"/>
              <a:ext cx="38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8988" y="967153"/>
            <a:ext cx="9144000" cy="593970"/>
          </a:xfrm>
          <a:prstGeom prst="rect">
            <a:avLst/>
          </a:prstGeom>
          <a:solidFill>
            <a:schemeClr val="bg1"/>
          </a:solidFill>
        </p:spPr>
        <p:txBody>
          <a:bodyPr wrap="none" lIns="0" tIns="0" rIns="0" bIns="0" rtlCol="0" anchor="ctr">
            <a:noAutofit/>
          </a:bodyPr>
          <a:lstStyle/>
          <a:p>
            <a:pPr algn="ctr"/>
            <a:r>
              <a:rPr lang="en-GB" sz="1600" dirty="0">
                <a:solidFill>
                  <a:srgbClr val="8031A7"/>
                </a:solidFill>
              </a:rPr>
              <a:t>Different investment considerations apply during accumulation and decumulation</a:t>
            </a:r>
          </a:p>
        </p:txBody>
      </p:sp>
      <p:sp>
        <p:nvSpPr>
          <p:cNvPr id="5" name="Title 4"/>
          <p:cNvSpPr>
            <a:spLocks noGrp="1"/>
          </p:cNvSpPr>
          <p:nvPr>
            <p:ph type="title"/>
          </p:nvPr>
        </p:nvSpPr>
        <p:spPr/>
        <p:txBody>
          <a:bodyPr/>
          <a:lstStyle/>
          <a:p>
            <a:r>
              <a:rPr lang="en-GB" dirty="0" smtClean="0"/>
              <a:t>Making decisions - Investment strategies</a:t>
            </a:r>
            <a:endParaRPr lang="en-GB" dirty="0"/>
          </a:p>
        </p:txBody>
      </p:sp>
      <p:sp>
        <p:nvSpPr>
          <p:cNvPr id="18" name="TextBox 17"/>
          <p:cNvSpPr txBox="1"/>
          <p:nvPr/>
        </p:nvSpPr>
        <p:spPr>
          <a:xfrm>
            <a:off x="1155618" y="4138024"/>
            <a:ext cx="6994146" cy="593995"/>
          </a:xfrm>
          <a:prstGeom prst="rect">
            <a:avLst/>
          </a:prstGeom>
          <a:noFill/>
        </p:spPr>
        <p:txBody>
          <a:bodyPr wrap="none" lIns="0" tIns="0" rIns="0" bIns="0" rtlCol="0">
            <a:noAutofit/>
          </a:bodyPr>
          <a:lstStyle/>
          <a:p>
            <a:pPr marL="285750" indent="-285750">
              <a:buFont typeface="Wingdings" panose="05000000000000000000" pitchFamily="2" charset="2"/>
              <a:buChar char="Ø"/>
            </a:pPr>
            <a:r>
              <a:rPr lang="en-GB" sz="1600" dirty="0" smtClean="0"/>
              <a:t>During retirement, a customer’s choice of investment strategy is critical</a:t>
            </a:r>
          </a:p>
        </p:txBody>
      </p:sp>
      <p:sp>
        <p:nvSpPr>
          <p:cNvPr id="4" name="Slide Number Placeholder 3"/>
          <p:cNvSpPr>
            <a:spLocks noGrp="1"/>
          </p:cNvSpPr>
          <p:nvPr>
            <p:ph type="sldNum" sz="quarter" idx="12"/>
          </p:nvPr>
        </p:nvSpPr>
        <p:spPr/>
        <p:txBody>
          <a:bodyPr/>
          <a:lstStyle/>
          <a:p>
            <a:fld id="{CB8327D9-7E90-439A-868A-1BBFE9AB58D1}" type="slidenum">
              <a:rPr lang="en-GB" smtClean="0"/>
              <a:pPr/>
              <a:t>17</a:t>
            </a:fld>
            <a:endParaRPr lang="en-GB" dirty="0"/>
          </a:p>
        </p:txBody>
      </p:sp>
      <p:cxnSp>
        <p:nvCxnSpPr>
          <p:cNvPr id="19" name="Straight Connector 18"/>
          <p:cNvCxnSpPr/>
          <p:nvPr/>
        </p:nvCxnSpPr>
        <p:spPr>
          <a:xfrm>
            <a:off x="6653435" y="3354671"/>
            <a:ext cx="3829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11454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079749784"/>
              </p:ext>
            </p:extLst>
          </p:nvPr>
        </p:nvGraphicFramePr>
        <p:xfrm>
          <a:off x="999218" y="750571"/>
          <a:ext cx="6931937" cy="3095625"/>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3"/>
          <p:cNvSpPr txBox="1">
            <a:spLocks/>
          </p:cNvSpPr>
          <p:nvPr/>
        </p:nvSpPr>
        <p:spPr bwMode="auto">
          <a:xfrm>
            <a:off x="206382" y="189310"/>
            <a:ext cx="7185025" cy="685800"/>
          </a:xfrm>
          <a:prstGeom prst="rect">
            <a:avLst/>
          </a:prstGeom>
          <a:noFill/>
          <a:ln w="9525">
            <a:noFill/>
            <a:miter lim="800000"/>
            <a:headEnd/>
            <a:tailEnd/>
          </a:ln>
        </p:spPr>
        <p:txBody>
          <a:bodyPr lIns="0" tIns="0" rIns="0" bIns="0"/>
          <a:lstStyle/>
          <a:p>
            <a:pPr eaLnBrk="0" hangingPunct="0">
              <a:defRPr/>
            </a:pPr>
            <a:endParaRPr lang="en-GB" sz="4000" kern="0" dirty="0">
              <a:solidFill>
                <a:srgbClr val="5F8E24"/>
              </a:solidFill>
              <a:latin typeface="Arial"/>
              <a:ea typeface="+mj-ea"/>
              <a:cs typeface="Arial"/>
            </a:endParaRPr>
          </a:p>
        </p:txBody>
      </p:sp>
      <p:sp>
        <p:nvSpPr>
          <p:cNvPr id="22" name="Title 21"/>
          <p:cNvSpPr>
            <a:spLocks noGrp="1"/>
          </p:cNvSpPr>
          <p:nvPr>
            <p:ph type="title"/>
          </p:nvPr>
        </p:nvSpPr>
        <p:spPr/>
        <p:txBody>
          <a:bodyPr/>
          <a:lstStyle/>
          <a:p>
            <a:r>
              <a:rPr lang="en-GB" dirty="0" smtClean="0">
                <a:latin typeface="+mn-lt"/>
              </a:rPr>
              <a:t>Making decisions – combining drawdown &amp; annuities</a:t>
            </a:r>
            <a:endParaRPr lang="en-GB" dirty="0">
              <a:latin typeface="+mn-lt"/>
            </a:endParaRPr>
          </a:p>
        </p:txBody>
      </p:sp>
      <p:sp>
        <p:nvSpPr>
          <p:cNvPr id="3" name="Slide Number Placeholder 2"/>
          <p:cNvSpPr>
            <a:spLocks noGrp="1"/>
          </p:cNvSpPr>
          <p:nvPr>
            <p:ph type="sldNum" sz="quarter" idx="12"/>
          </p:nvPr>
        </p:nvSpPr>
        <p:spPr/>
        <p:txBody>
          <a:bodyPr/>
          <a:lstStyle/>
          <a:p>
            <a:fld id="{CB8327D9-7E90-439A-868A-1BBFE9AB58D1}" type="slidenum">
              <a:rPr lang="en-GB" smtClean="0"/>
              <a:pPr/>
              <a:t>18</a:t>
            </a:fld>
            <a:endParaRPr lang="en-GB" dirty="0"/>
          </a:p>
        </p:txBody>
      </p:sp>
      <p:sp>
        <p:nvSpPr>
          <p:cNvPr id="7" name="Text Placeholder 6"/>
          <p:cNvSpPr>
            <a:spLocks noGrp="1"/>
          </p:cNvSpPr>
          <p:nvPr>
            <p:ph type="body" sz="quarter" idx="4294967295"/>
          </p:nvPr>
        </p:nvSpPr>
        <p:spPr>
          <a:xfrm>
            <a:off x="240397" y="4914900"/>
            <a:ext cx="3576638" cy="228600"/>
          </a:xfrm>
        </p:spPr>
        <p:txBody>
          <a:bodyPr/>
          <a:lstStyle/>
          <a:p>
            <a:pPr marL="0" indent="0">
              <a:buNone/>
            </a:pPr>
            <a:r>
              <a:rPr lang="en-GB" sz="800" dirty="0" smtClean="0">
                <a:latin typeface="Arial" panose="020B0604020202020204" pitchFamily="34" charset="0"/>
                <a:cs typeface="Arial" panose="020B0604020202020204" pitchFamily="34" charset="0"/>
              </a:rPr>
              <a:t>Sample figures</a:t>
            </a:r>
            <a:endParaRPr lang="en-GB" sz="800" dirty="0">
              <a:latin typeface="Arial" panose="020B0604020202020204" pitchFamily="34" charset="0"/>
              <a:cs typeface="Arial" panose="020B0604020202020204" pitchFamily="34" charset="0"/>
            </a:endParaRPr>
          </a:p>
        </p:txBody>
      </p:sp>
      <p:sp>
        <p:nvSpPr>
          <p:cNvPr id="25" name="TextBox 24"/>
          <p:cNvSpPr txBox="1"/>
          <p:nvPr/>
        </p:nvSpPr>
        <p:spPr>
          <a:xfrm>
            <a:off x="7837170" y="1961202"/>
            <a:ext cx="918521" cy="184666"/>
          </a:xfrm>
          <a:prstGeom prst="rect">
            <a:avLst/>
          </a:prstGeom>
          <a:noFill/>
        </p:spPr>
        <p:txBody>
          <a:bodyPr wrap="none" lIns="0" tIns="0" rIns="0" bIns="0" rtlCol="0">
            <a:spAutoFit/>
          </a:bodyPr>
          <a:lstStyle/>
          <a:p>
            <a:r>
              <a:rPr lang="en-GB" sz="1200" dirty="0">
                <a:solidFill>
                  <a:schemeClr val="accent5"/>
                </a:solidFill>
              </a:rPr>
              <a:t>Level annuity</a:t>
            </a:r>
          </a:p>
        </p:txBody>
      </p:sp>
      <p:sp>
        <p:nvSpPr>
          <p:cNvPr id="37" name="TextBox 36"/>
          <p:cNvSpPr txBox="1"/>
          <p:nvPr/>
        </p:nvSpPr>
        <p:spPr>
          <a:xfrm>
            <a:off x="1127220" y="2876549"/>
            <a:ext cx="6597555" cy="571501"/>
          </a:xfrm>
          <a:prstGeom prst="rect">
            <a:avLst/>
          </a:prstGeom>
          <a:solidFill>
            <a:schemeClr val="accent5">
              <a:alpha val="75000"/>
            </a:schemeClr>
          </a:solidFill>
          <a:ln>
            <a:noFill/>
          </a:ln>
        </p:spPr>
        <p:txBody>
          <a:bodyPr wrap="square" lIns="91420" tIns="45709" rIns="91420" bIns="45709" rtlCol="0" anchor="ctr">
            <a:noAutofit/>
          </a:bodyPr>
          <a:lstStyle/>
          <a:p>
            <a:pPr algn="ctr"/>
            <a:r>
              <a:rPr lang="en-GB" b="1" dirty="0" smtClean="0">
                <a:solidFill>
                  <a:srgbClr val="FFFFFF"/>
                </a:solidFill>
              </a:rPr>
              <a:t>Underpin</a:t>
            </a:r>
            <a:endParaRPr lang="en-GB" b="1" dirty="0">
              <a:solidFill>
                <a:srgbClr val="FFFFFF"/>
              </a:solidFill>
            </a:endParaRPr>
          </a:p>
        </p:txBody>
      </p:sp>
      <p:sp>
        <p:nvSpPr>
          <p:cNvPr id="23" name="TextBox 22"/>
          <p:cNvSpPr txBox="1"/>
          <p:nvPr/>
        </p:nvSpPr>
        <p:spPr>
          <a:xfrm>
            <a:off x="572453" y="1154203"/>
            <a:ext cx="184666" cy="2272331"/>
          </a:xfrm>
          <a:prstGeom prst="rect">
            <a:avLst/>
          </a:prstGeom>
          <a:noFill/>
        </p:spPr>
        <p:txBody>
          <a:bodyPr vert="vert270" wrap="square" lIns="0" tIns="0" rIns="0" bIns="0" rtlCol="0">
            <a:spAutoFit/>
          </a:bodyPr>
          <a:lstStyle/>
          <a:p>
            <a:r>
              <a:rPr lang="en-GB" sz="1200" dirty="0"/>
              <a:t>Income requirements</a:t>
            </a:r>
          </a:p>
        </p:txBody>
      </p:sp>
      <p:cxnSp>
        <p:nvCxnSpPr>
          <p:cNvPr id="24" name="Straight Connector 23"/>
          <p:cNvCxnSpPr/>
          <p:nvPr/>
        </p:nvCxnSpPr>
        <p:spPr>
          <a:xfrm>
            <a:off x="688769" y="1520045"/>
            <a:ext cx="0" cy="34438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985454" y="838476"/>
            <a:ext cx="2898966" cy="853761"/>
            <a:chOff x="2004954" y="1691733"/>
            <a:chExt cx="2898966" cy="853761"/>
          </a:xfrm>
        </p:grpSpPr>
        <p:sp>
          <p:nvSpPr>
            <p:cNvPr id="33" name="Down Arrow 32"/>
            <p:cNvSpPr/>
            <p:nvPr/>
          </p:nvSpPr>
          <p:spPr>
            <a:xfrm>
              <a:off x="3618508" y="2026510"/>
              <a:ext cx="556055" cy="518984"/>
            </a:xfrm>
            <a:prstGeom prst="downArrow">
              <a:avLst/>
            </a:prstGeom>
            <a:solidFill>
              <a:schemeClr val="accent5">
                <a:alpha val="73000"/>
              </a:schemeClr>
            </a:solidFill>
            <a:ln>
              <a:noFill/>
            </a:ln>
            <a:effectLst/>
          </p:spPr>
          <p:style>
            <a:lnRef idx="3">
              <a:schemeClr val="lt1"/>
            </a:lnRef>
            <a:fillRef idx="1">
              <a:schemeClr val="accent1"/>
            </a:fillRef>
            <a:effectRef idx="1">
              <a:schemeClr val="accent1"/>
            </a:effectRef>
            <a:fontRef idx="minor">
              <a:schemeClr val="lt1"/>
            </a:fontRef>
          </p:style>
          <p:txBody>
            <a:bodyPr lIns="91420" tIns="45709" rIns="91420" bIns="45709" rtlCol="0" anchor="ctr"/>
            <a:lstStyle/>
            <a:p>
              <a:pPr algn="ctr"/>
              <a:endParaRPr lang="en-GB" dirty="0"/>
            </a:p>
          </p:txBody>
        </p:sp>
        <p:sp>
          <p:nvSpPr>
            <p:cNvPr id="39" name="Down Arrow 38"/>
            <p:cNvSpPr/>
            <p:nvPr/>
          </p:nvSpPr>
          <p:spPr>
            <a:xfrm>
              <a:off x="2745961" y="2007460"/>
              <a:ext cx="556055" cy="518984"/>
            </a:xfrm>
            <a:prstGeom prst="downArrow">
              <a:avLst/>
            </a:prstGeom>
            <a:solidFill>
              <a:schemeClr val="accent5">
                <a:alpha val="73000"/>
              </a:schemeClr>
            </a:solidFill>
            <a:ln>
              <a:noFill/>
            </a:ln>
            <a:effectLst/>
          </p:spPr>
          <p:style>
            <a:lnRef idx="3">
              <a:schemeClr val="lt1"/>
            </a:lnRef>
            <a:fillRef idx="1">
              <a:schemeClr val="accent1"/>
            </a:fillRef>
            <a:effectRef idx="1">
              <a:schemeClr val="accent1"/>
            </a:effectRef>
            <a:fontRef idx="minor">
              <a:schemeClr val="lt1"/>
            </a:fontRef>
          </p:style>
          <p:txBody>
            <a:bodyPr lIns="91420" tIns="45709" rIns="91420" bIns="45709" rtlCol="0" anchor="ctr"/>
            <a:lstStyle/>
            <a:p>
              <a:pPr algn="ctr"/>
              <a:endParaRPr lang="en-GB" dirty="0"/>
            </a:p>
          </p:txBody>
        </p:sp>
        <p:sp>
          <p:nvSpPr>
            <p:cNvPr id="40" name="TextBox 39"/>
            <p:cNvSpPr txBox="1"/>
            <p:nvPr/>
          </p:nvSpPr>
          <p:spPr>
            <a:xfrm>
              <a:off x="2004954" y="1691733"/>
              <a:ext cx="2898966" cy="338532"/>
            </a:xfrm>
            <a:prstGeom prst="rect">
              <a:avLst/>
            </a:prstGeom>
            <a:solidFill>
              <a:schemeClr val="accent5"/>
            </a:solidFill>
            <a:ln>
              <a:noFill/>
            </a:ln>
          </p:spPr>
          <p:txBody>
            <a:bodyPr wrap="square" lIns="91420" tIns="45709" rIns="91420" bIns="45709" rtlCol="0">
              <a:spAutoFit/>
            </a:bodyPr>
            <a:lstStyle/>
            <a:p>
              <a:pPr algn="ctr"/>
              <a:r>
                <a:rPr lang="en-GB" sz="1600" dirty="0">
                  <a:solidFill>
                    <a:schemeClr val="bg1"/>
                  </a:solidFill>
                </a:rPr>
                <a:t>Possible annuity purchase?</a:t>
              </a:r>
            </a:p>
          </p:txBody>
        </p:sp>
      </p:grpSp>
      <p:sp>
        <p:nvSpPr>
          <p:cNvPr id="16" name="TextBox 15"/>
          <p:cNvSpPr txBox="1"/>
          <p:nvPr/>
        </p:nvSpPr>
        <p:spPr>
          <a:xfrm>
            <a:off x="1441178" y="3958319"/>
            <a:ext cx="7245622" cy="786064"/>
          </a:xfrm>
          <a:prstGeom prst="rect">
            <a:avLst/>
          </a:prstGeom>
          <a:noFill/>
        </p:spPr>
        <p:txBody>
          <a:bodyPr wrap="none" lIns="0" tIns="0" rIns="0" bIns="0" rtlCol="0">
            <a:noAutofit/>
          </a:bodyPr>
          <a:lstStyle/>
          <a:p>
            <a:pPr marL="285750" indent="-285750">
              <a:spcAft>
                <a:spcPts val="600"/>
              </a:spcAft>
              <a:buFont typeface="Wingdings" panose="05000000000000000000" pitchFamily="2" charset="2"/>
              <a:buChar char="Ø"/>
            </a:pPr>
            <a:r>
              <a:rPr lang="en-GB" sz="1600" dirty="0" smtClean="0"/>
              <a:t>Underpin can be provided by a mix of State, DB or DC pensions</a:t>
            </a:r>
          </a:p>
          <a:p>
            <a:pPr marL="285750" indent="-285750">
              <a:spcAft>
                <a:spcPts val="600"/>
              </a:spcAft>
              <a:buFont typeface="Wingdings" panose="05000000000000000000" pitchFamily="2" charset="2"/>
              <a:buChar char="Ø"/>
            </a:pPr>
            <a:r>
              <a:rPr lang="en-GB" sz="1600" dirty="0" smtClean="0"/>
              <a:t>Drawdown provides flexibility and inflation protection</a:t>
            </a:r>
          </a:p>
          <a:p>
            <a:pPr marL="285750" indent="-285750">
              <a:spcAft>
                <a:spcPts val="600"/>
              </a:spcAft>
              <a:buFont typeface="Wingdings" panose="05000000000000000000" pitchFamily="2" charset="2"/>
              <a:buChar char="Ø"/>
            </a:pPr>
            <a:r>
              <a:rPr lang="en-GB" sz="1600" dirty="0" smtClean="0"/>
              <a:t>Further annuitisation at older ages can provide longevity protection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Customers – How do we help them?</a:t>
            </a:r>
            <a:endParaRPr lang="en-GB" dirty="0"/>
          </a:p>
        </p:txBody>
      </p:sp>
      <p:sp>
        <p:nvSpPr>
          <p:cNvPr id="4" name="TextBox 3"/>
          <p:cNvSpPr txBox="1"/>
          <p:nvPr/>
        </p:nvSpPr>
        <p:spPr>
          <a:xfrm>
            <a:off x="432845" y="3536722"/>
            <a:ext cx="8383496" cy="1340078"/>
          </a:xfrm>
          <a:prstGeom prst="rect">
            <a:avLst/>
          </a:prstGeom>
          <a:noFill/>
        </p:spPr>
        <p:txBody>
          <a:bodyPr wrap="none" lIns="0" tIns="0" rIns="0" bIns="0" rtlCol="0">
            <a:noAutofit/>
          </a:bodyPr>
          <a:lstStyle/>
          <a:p>
            <a:pPr marL="252000" indent="-285685">
              <a:spcAft>
                <a:spcPts val="600"/>
              </a:spcAft>
              <a:buFont typeface="Wingdings" panose="05000000000000000000" pitchFamily="2" charset="2"/>
              <a:buChar char="Ø"/>
            </a:pPr>
            <a:r>
              <a:rPr lang="en-GB" sz="1600" b="1" dirty="0" smtClean="0"/>
              <a:t>Guidance </a:t>
            </a:r>
            <a:r>
              <a:rPr lang="en-GB" sz="1600" b="1" dirty="0"/>
              <a:t>Guarantee </a:t>
            </a:r>
            <a:r>
              <a:rPr lang="en-GB" sz="1600" dirty="0"/>
              <a:t>is helpful but can only be part of the </a:t>
            </a:r>
            <a:r>
              <a:rPr lang="en-GB" sz="1600" dirty="0" smtClean="0"/>
              <a:t>solution.</a:t>
            </a:r>
            <a:endParaRPr lang="en-GB" sz="1600" dirty="0"/>
          </a:p>
          <a:p>
            <a:pPr marL="285684" indent="-285685">
              <a:spcAft>
                <a:spcPts val="600"/>
              </a:spcAft>
              <a:buFont typeface="Wingdings" panose="05000000000000000000" pitchFamily="2" charset="2"/>
              <a:buChar char="Ø"/>
            </a:pPr>
            <a:r>
              <a:rPr lang="en-GB" sz="1600" dirty="0"/>
              <a:t>Customers need professional and impartial </a:t>
            </a:r>
            <a:r>
              <a:rPr lang="en-GB" sz="1600" b="1" dirty="0" smtClean="0"/>
              <a:t>advice</a:t>
            </a:r>
            <a:r>
              <a:rPr lang="en-GB" sz="1600" dirty="0" smtClean="0"/>
              <a:t>.</a:t>
            </a:r>
            <a:endParaRPr lang="en-GB" sz="1600" dirty="0"/>
          </a:p>
          <a:p>
            <a:pPr marL="285685" indent="-285685">
              <a:spcAft>
                <a:spcPts val="300"/>
              </a:spcAft>
              <a:buFont typeface="Wingdings" panose="05000000000000000000" pitchFamily="2" charset="2"/>
              <a:buChar char="Ø"/>
            </a:pPr>
            <a:r>
              <a:rPr lang="en-GB" sz="1600" dirty="0" smtClean="0"/>
              <a:t>We need to find ways to </a:t>
            </a:r>
            <a:r>
              <a:rPr lang="en-GB" sz="1600" b="1" dirty="0" smtClean="0"/>
              <a:t>reduce the cost of advice </a:t>
            </a:r>
            <a:r>
              <a:rPr lang="en-GB" sz="1600" dirty="0" smtClean="0"/>
              <a:t>through </a:t>
            </a:r>
            <a:r>
              <a:rPr lang="en-GB" sz="1600" b="1" dirty="0" smtClean="0"/>
              <a:t>improved regulations </a:t>
            </a:r>
            <a:r>
              <a:rPr lang="en-GB" sz="1600" dirty="0" smtClean="0"/>
              <a:t>and </a:t>
            </a:r>
          </a:p>
          <a:p>
            <a:pPr>
              <a:spcAft>
                <a:spcPts val="300"/>
              </a:spcAft>
            </a:pPr>
            <a:r>
              <a:rPr lang="en-GB" sz="1600" dirty="0" smtClean="0"/>
              <a:t>providers taking increased responsibility for their solutions.</a:t>
            </a:r>
          </a:p>
          <a:p>
            <a:pPr marL="285685" indent="-285685">
              <a:buFont typeface="Wingdings" panose="05000000000000000000" pitchFamily="2" charset="2"/>
              <a:buChar char="Ø"/>
            </a:pPr>
            <a:endParaRPr lang="en-GB" sz="1600" dirty="0" smtClean="0"/>
          </a:p>
        </p:txBody>
      </p:sp>
      <p:graphicFrame>
        <p:nvGraphicFramePr>
          <p:cNvPr id="7" name="Chart 6"/>
          <p:cNvGraphicFramePr>
            <a:graphicFrameLocks/>
          </p:cNvGraphicFramePr>
          <p:nvPr>
            <p:extLst>
              <p:ext uri="{D42A27DB-BD31-4B8C-83A1-F6EECF244321}">
                <p14:modId xmlns:p14="http://schemas.microsoft.com/office/powerpoint/2010/main" val="2120051312"/>
              </p:ext>
            </p:extLst>
          </p:nvPr>
        </p:nvGraphicFramePr>
        <p:xfrm>
          <a:off x="3141023" y="694463"/>
          <a:ext cx="3831277" cy="22987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554882" y="790024"/>
            <a:ext cx="2333628" cy="895805"/>
          </a:xfrm>
          <a:prstGeom prst="rect">
            <a:avLst/>
          </a:prstGeom>
          <a:noFill/>
        </p:spPr>
        <p:txBody>
          <a:bodyPr wrap="none" lIns="0" tIns="0" rIns="0" bIns="0" rtlCol="0">
            <a:noAutofit/>
          </a:bodyPr>
          <a:lstStyle/>
          <a:p>
            <a:endParaRPr lang="en-GB" sz="1400" dirty="0"/>
          </a:p>
          <a:p>
            <a:r>
              <a:rPr lang="en-GB" sz="1200" dirty="0"/>
              <a:t>1/3</a:t>
            </a:r>
            <a:r>
              <a:rPr lang="en-GB" sz="1200" baseline="30000" dirty="0"/>
              <a:t>rd</a:t>
            </a:r>
            <a:r>
              <a:rPr lang="en-GB" sz="1200" dirty="0"/>
              <a:t> of customers receive</a:t>
            </a:r>
          </a:p>
          <a:p>
            <a:r>
              <a:rPr lang="en-GB" sz="1200" dirty="0"/>
              <a:t>advice at retirement</a:t>
            </a:r>
          </a:p>
        </p:txBody>
      </p:sp>
      <p:sp>
        <p:nvSpPr>
          <p:cNvPr id="9" name="TextBox 8"/>
          <p:cNvSpPr txBox="1"/>
          <p:nvPr/>
        </p:nvSpPr>
        <p:spPr>
          <a:xfrm>
            <a:off x="1966230" y="873849"/>
            <a:ext cx="1963512" cy="895805"/>
          </a:xfrm>
          <a:prstGeom prst="rect">
            <a:avLst/>
          </a:prstGeom>
          <a:noFill/>
        </p:spPr>
        <p:txBody>
          <a:bodyPr wrap="none" lIns="0" tIns="0" rIns="0" bIns="0" rtlCol="0">
            <a:noAutofit/>
          </a:bodyPr>
          <a:lstStyle/>
          <a:p>
            <a:endParaRPr lang="en-GB" sz="1600" dirty="0"/>
          </a:p>
          <a:p>
            <a:r>
              <a:rPr lang="en-GB" sz="1200" dirty="0"/>
              <a:t>1/3</a:t>
            </a:r>
            <a:r>
              <a:rPr lang="en-GB" sz="1200" baseline="30000" dirty="0"/>
              <a:t>rd</a:t>
            </a:r>
            <a:r>
              <a:rPr lang="en-GB" sz="1200" dirty="0"/>
              <a:t> of customers have </a:t>
            </a:r>
          </a:p>
          <a:p>
            <a:r>
              <a:rPr lang="en-GB" sz="1200" dirty="0"/>
              <a:t>small DC savings</a:t>
            </a:r>
          </a:p>
        </p:txBody>
      </p:sp>
      <p:sp>
        <p:nvSpPr>
          <p:cNvPr id="10" name="TextBox 9"/>
          <p:cNvSpPr txBox="1"/>
          <p:nvPr/>
        </p:nvSpPr>
        <p:spPr>
          <a:xfrm>
            <a:off x="1906585" y="2201449"/>
            <a:ext cx="4046314" cy="1045713"/>
          </a:xfrm>
          <a:prstGeom prst="rect">
            <a:avLst/>
          </a:prstGeom>
          <a:noFill/>
        </p:spPr>
        <p:txBody>
          <a:bodyPr wrap="none" lIns="0" tIns="0" rIns="0" bIns="0" rtlCol="0">
            <a:noAutofit/>
          </a:bodyPr>
          <a:lstStyle/>
          <a:p>
            <a:endParaRPr lang="en-GB" sz="1600" dirty="0"/>
          </a:p>
          <a:p>
            <a:r>
              <a:rPr lang="en-GB" sz="1200" dirty="0"/>
              <a:t>1/3</a:t>
            </a:r>
            <a:r>
              <a:rPr lang="en-GB" sz="1200" baseline="30000" dirty="0"/>
              <a:t>rd</a:t>
            </a:r>
            <a:r>
              <a:rPr lang="en-GB" sz="1200" dirty="0"/>
              <a:t> of customers have </a:t>
            </a:r>
          </a:p>
          <a:p>
            <a:r>
              <a:rPr lang="en-GB" sz="1200" dirty="0"/>
              <a:t>significant DC savings and a </a:t>
            </a:r>
          </a:p>
          <a:p>
            <a:r>
              <a:rPr lang="en-GB" sz="1200" dirty="0"/>
              <a:t>complex set of options to consider</a:t>
            </a:r>
          </a:p>
        </p:txBody>
      </p:sp>
      <p:sp>
        <p:nvSpPr>
          <p:cNvPr id="2" name="Slide Number Placeholder 1"/>
          <p:cNvSpPr>
            <a:spLocks noGrp="1"/>
          </p:cNvSpPr>
          <p:nvPr>
            <p:ph type="sldNum" sz="quarter" idx="12"/>
          </p:nvPr>
        </p:nvSpPr>
        <p:spPr/>
        <p:txBody>
          <a:bodyPr/>
          <a:lstStyle/>
          <a:p>
            <a:fld id="{CB8327D9-7E90-439A-868A-1BBFE9AB58D1}" type="slidenum">
              <a:rPr lang="en-GB" smtClean="0"/>
              <a:pPr/>
              <a:t>19</a:t>
            </a:fld>
            <a:endParaRPr lang="en-GB" dirty="0"/>
          </a:p>
        </p:txBody>
      </p:sp>
      <p:sp>
        <p:nvSpPr>
          <p:cNvPr id="11" name="Text Placeholder 6"/>
          <p:cNvSpPr>
            <a:spLocks noGrp="1"/>
          </p:cNvSpPr>
          <p:nvPr>
            <p:ph type="body" sz="quarter" idx="4294967295"/>
          </p:nvPr>
        </p:nvSpPr>
        <p:spPr>
          <a:xfrm>
            <a:off x="600485" y="4792980"/>
            <a:ext cx="3576638" cy="228600"/>
          </a:xfrm>
        </p:spPr>
        <p:txBody>
          <a:bodyPr/>
          <a:lstStyle/>
          <a:p>
            <a:pPr marL="0" indent="0">
              <a:buNone/>
            </a:pPr>
            <a:r>
              <a:rPr lang="en-GB" sz="800" dirty="0" smtClean="0">
                <a:latin typeface="Arial" panose="020B0604020202020204" pitchFamily="34" charset="0"/>
                <a:cs typeface="Arial" panose="020B0604020202020204" pitchFamily="34" charset="0"/>
              </a:rPr>
              <a:t>Source: Royal London</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50389"/>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28650" y="1857376"/>
            <a:ext cx="4038600" cy="1985962"/>
          </a:xfrm>
          <a:prstGeom prst="rect">
            <a:avLst/>
          </a:prstGeom>
        </p:spPr>
        <p:txBody>
          <a:bodyPr/>
          <a:lstStyle>
            <a:lvl1pPr marL="179347" indent="-179347" algn="l" defTabSz="914192"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518" indent="-177760" algn="l" defTabSz="914192"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868" indent="0" algn="l" defTabSz="914192"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059" indent="-131733"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013" indent="-142842"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028"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24"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0"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16"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031A7"/>
              </a:buClr>
              <a:buFont typeface="Wingdings" panose="05000000000000000000" pitchFamily="2" charset="2"/>
              <a:buChar char="Ø"/>
            </a:pPr>
            <a:r>
              <a:rPr lang="en-GB" altLang="en-US" dirty="0"/>
              <a:t> Around 5.3 million customers</a:t>
            </a:r>
            <a:r>
              <a:rPr lang="en-GB" altLang="en-US" baseline="30000" dirty="0">
                <a:solidFill>
                  <a:srgbClr val="8031A7"/>
                </a:solidFill>
              </a:rPr>
              <a:t>*</a:t>
            </a:r>
            <a:r>
              <a:rPr lang="en-GB" altLang="en-US" dirty="0"/>
              <a:t> </a:t>
            </a:r>
            <a:endParaRPr lang="en-GB" altLang="en-US" dirty="0" smtClean="0"/>
          </a:p>
          <a:p>
            <a:pPr>
              <a:buClr>
                <a:srgbClr val="8031A7"/>
              </a:buClr>
              <a:buFont typeface="Wingdings" panose="05000000000000000000" pitchFamily="2" charset="2"/>
              <a:buChar char="Ø"/>
            </a:pPr>
            <a:r>
              <a:rPr lang="en-GB" dirty="0" smtClean="0"/>
              <a:t> Established </a:t>
            </a:r>
            <a:r>
              <a:rPr lang="en-GB" dirty="0"/>
              <a:t>over 150 years ago</a:t>
            </a:r>
          </a:p>
          <a:p>
            <a:pPr>
              <a:buClr>
                <a:srgbClr val="8031A7"/>
              </a:buClr>
              <a:buFont typeface="Wingdings" panose="05000000000000000000" pitchFamily="2" charset="2"/>
              <a:buChar char="Ø"/>
            </a:pPr>
            <a:r>
              <a:rPr lang="en-GB" altLang="en-US" dirty="0" smtClean="0"/>
              <a:t> £77 billion funds under management</a:t>
            </a:r>
            <a:r>
              <a:rPr lang="en-GB" altLang="en-US" baseline="30000" dirty="0" smtClean="0">
                <a:solidFill>
                  <a:srgbClr val="8031A7"/>
                </a:solidFill>
              </a:rPr>
              <a:t>*</a:t>
            </a:r>
            <a:endParaRPr lang="en-GB" altLang="en-US" dirty="0" smtClean="0"/>
          </a:p>
          <a:p>
            <a:pPr>
              <a:buClr>
                <a:srgbClr val="8031A7"/>
              </a:buClr>
              <a:buFont typeface="Wingdings" panose="05000000000000000000" pitchFamily="2" charset="2"/>
              <a:buChar char="Ø"/>
            </a:pPr>
            <a:r>
              <a:rPr lang="en-GB" altLang="en-US" dirty="0" smtClean="0"/>
              <a:t> 2,900  employees</a:t>
            </a:r>
            <a:r>
              <a:rPr lang="en-GB" altLang="en-US" baseline="30000" dirty="0" smtClean="0">
                <a:solidFill>
                  <a:srgbClr val="8031A7"/>
                </a:solidFill>
              </a:rPr>
              <a:t>*</a:t>
            </a:r>
          </a:p>
          <a:p>
            <a:pPr>
              <a:buClr>
                <a:srgbClr val="8031A7"/>
              </a:buClr>
              <a:buFont typeface="Wingdings" panose="05000000000000000000" pitchFamily="2" charset="2"/>
              <a:buChar char="Ø"/>
            </a:pPr>
            <a:endParaRPr lang="en-GB" altLang="en-US" baseline="30000" dirty="0" smtClean="0">
              <a:solidFill>
                <a:srgbClr val="8031A7"/>
              </a:solidFill>
            </a:endParaRPr>
          </a:p>
        </p:txBody>
      </p:sp>
      <p:sp>
        <p:nvSpPr>
          <p:cNvPr id="8" name="Rectangle 7"/>
          <p:cNvSpPr/>
          <p:nvPr/>
        </p:nvSpPr>
        <p:spPr>
          <a:xfrm>
            <a:off x="628650" y="523875"/>
            <a:ext cx="7877175"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Royal London – The UK’s largest mutual life &amp; pensions company</a:t>
            </a:r>
            <a:endParaRPr lang="en-GB" dirty="0"/>
          </a:p>
        </p:txBody>
      </p:sp>
      <p:sp>
        <p:nvSpPr>
          <p:cNvPr id="6" name="Text Placeholder 6"/>
          <p:cNvSpPr txBox="1">
            <a:spLocks/>
          </p:cNvSpPr>
          <p:nvPr/>
        </p:nvSpPr>
        <p:spPr>
          <a:xfrm>
            <a:off x="774228" y="4765404"/>
            <a:ext cx="3576638" cy="228600"/>
          </a:xfrm>
          <a:prstGeom prst="rect">
            <a:avLst/>
          </a:prstGeom>
        </p:spPr>
        <p:txBody>
          <a:bodyPr vert="horz" lIns="0" tIns="0" rIns="0" bIns="0" rtlCol="0">
            <a:noAutofit/>
          </a:bodyPr>
          <a:lstStyle>
            <a:lvl1pPr marL="179347" indent="-179347" algn="l" defTabSz="914192" rtl="0" eaLnBrk="1" latinLnBrk="0" hangingPunct="1">
              <a:spcBef>
                <a:spcPts val="1200"/>
              </a:spcBef>
              <a:buClr>
                <a:schemeClr val="accent3"/>
              </a:buClr>
              <a:buFont typeface="Arial" pitchFamily="34" charset="0"/>
              <a:buChar char="•"/>
              <a:defRPr sz="1600" kern="1200">
                <a:solidFill>
                  <a:schemeClr val="tx1"/>
                </a:solidFill>
                <a:latin typeface="+mn-lt"/>
                <a:ea typeface="+mn-ea"/>
                <a:cs typeface="+mn-cs"/>
              </a:defRPr>
            </a:lvl1pPr>
            <a:lvl2pPr marL="355518" indent="-177760" algn="l" defTabSz="914192" rtl="0" eaLnBrk="1" latinLnBrk="0" hangingPunct="1">
              <a:spcBef>
                <a:spcPts val="600"/>
              </a:spcBef>
              <a:buFont typeface="Arial" pitchFamily="34" charset="0"/>
              <a:buChar char="•"/>
              <a:defRPr sz="1400" kern="1200">
                <a:solidFill>
                  <a:schemeClr val="tx1"/>
                </a:solidFill>
                <a:latin typeface="+mn-lt"/>
                <a:ea typeface="+mn-ea"/>
                <a:cs typeface="+mn-cs"/>
              </a:defRPr>
            </a:lvl2pPr>
            <a:lvl3pPr marL="361868" indent="0" algn="l" defTabSz="914192" rtl="0" eaLnBrk="1" latinLnBrk="0" hangingPunct="1">
              <a:spcBef>
                <a:spcPts val="1200"/>
              </a:spcBef>
              <a:buFont typeface="Arial" pitchFamily="34" charset="0"/>
              <a:buNone/>
              <a:defRPr sz="1600" i="1" kern="1200">
                <a:solidFill>
                  <a:schemeClr val="accent3"/>
                </a:solidFill>
                <a:latin typeface="+mn-lt"/>
                <a:ea typeface="+mn-ea"/>
                <a:cs typeface="+mn-cs"/>
              </a:defRPr>
            </a:lvl3pPr>
            <a:lvl4pPr marL="511059" indent="-131733"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4pPr>
            <a:lvl5pPr marL="665013" indent="-142842" algn="l" defTabSz="914192" rtl="0" eaLnBrk="1" latinLnBrk="0" hangingPunct="1">
              <a:spcBef>
                <a:spcPts val="300"/>
              </a:spcBef>
              <a:buFont typeface="Arial" pitchFamily="34" charset="0"/>
              <a:buChar char="•"/>
              <a:defRPr sz="1100" kern="1200">
                <a:solidFill>
                  <a:schemeClr val="tx1"/>
                </a:solidFill>
                <a:latin typeface="+mn-lt"/>
                <a:ea typeface="+mn-ea"/>
                <a:cs typeface="+mn-cs"/>
              </a:defRPr>
            </a:lvl5pPr>
            <a:lvl6pPr marL="2514028"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24"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0"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16" indent="-228548" algn="l" defTabSz="91419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800" dirty="0" smtClean="0">
                <a:latin typeface="Arial" panose="020B0604020202020204" pitchFamily="34" charset="0"/>
                <a:cs typeface="Arial" panose="020B0604020202020204" pitchFamily="34" charset="0"/>
              </a:rPr>
              <a:t>* As at June 2014</a:t>
            </a:r>
            <a:endParaRPr lang="en-GB" sz="800" dirty="0">
              <a:latin typeface="Arial" panose="020B0604020202020204" pitchFamily="34" charset="0"/>
              <a:cs typeface="Arial" panose="020B0604020202020204" pitchFamily="34" charset="0"/>
            </a:endParaRPr>
          </a:p>
        </p:txBody>
      </p:sp>
      <p:pic>
        <p:nvPicPr>
          <p:cNvPr id="11" name="Picture 9" descr="2014_Money_Marketing_Awar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370" y="1855317"/>
            <a:ext cx="1312675" cy="92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2014_Money_Marketing_Award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091" y="1855317"/>
            <a:ext cx="1314734" cy="92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prstGeom prst="rect">
            <a:avLst/>
          </a:prstGeom>
        </p:spPr>
        <p:txBody>
          <a:bodyPr vert="horz" lIns="0" tIns="0" rIns="0" bIns="0" rtlCol="0" anchor="b" anchorCtr="0"/>
          <a:lstStyle>
            <a:lvl1pPr algn="r">
              <a:defRPr sz="800">
                <a:solidFill>
                  <a:schemeClr val="tx1"/>
                </a:solidFill>
                <a:latin typeface="Arial" pitchFamily="34" charset="0"/>
                <a:cs typeface="Arial" pitchFamily="34" charset="0"/>
              </a:defRPr>
            </a:lvl1pPr>
          </a:lstStyle>
          <a:p>
            <a:fld id="{CB8327D9-7E90-439A-868A-1BBFE9AB58D1}" type="slidenum">
              <a:rPr lang="en-GB" smtClean="0"/>
              <a:pPr/>
              <a:t>2</a:t>
            </a:fld>
            <a:endParaRPr lang="en-GB" dirty="0"/>
          </a:p>
        </p:txBody>
      </p:sp>
    </p:spTree>
    <p:extLst>
      <p:ext uri="{BB962C8B-B14F-4D97-AF65-F5344CB8AC3E}">
        <p14:creationId xmlns:p14="http://schemas.microsoft.com/office/powerpoint/2010/main" val="3253722029"/>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Moving forward</a:t>
            </a:r>
            <a:endParaRPr lang="en-GB" dirty="0"/>
          </a:p>
        </p:txBody>
      </p:sp>
      <p:sp>
        <p:nvSpPr>
          <p:cNvPr id="2" name="Slide Number Placeholder 1"/>
          <p:cNvSpPr>
            <a:spLocks noGrp="1"/>
          </p:cNvSpPr>
          <p:nvPr>
            <p:ph type="sldNum" sz="quarter" idx="12"/>
          </p:nvPr>
        </p:nvSpPr>
        <p:spPr/>
        <p:txBody>
          <a:bodyPr/>
          <a:lstStyle/>
          <a:p>
            <a:fld id="{CB8327D9-7E90-439A-868A-1BBFE9AB58D1}" type="slidenum">
              <a:rPr lang="en-GB" smtClean="0"/>
              <a:pPr/>
              <a:t>20</a:t>
            </a:fld>
            <a:endParaRPr lang="en-GB" dirty="0"/>
          </a:p>
        </p:txBody>
      </p:sp>
      <p:sp>
        <p:nvSpPr>
          <p:cNvPr id="6" name="Text Placeholder 5"/>
          <p:cNvSpPr>
            <a:spLocks noGrp="1"/>
          </p:cNvSpPr>
          <p:nvPr>
            <p:ph type="body" sz="quarter" idx="13"/>
          </p:nvPr>
        </p:nvSpPr>
        <p:spPr/>
        <p:txBody>
          <a:bodyPr/>
          <a:lstStyle/>
          <a:p>
            <a:r>
              <a:rPr lang="en-GB" dirty="0" smtClean="0"/>
              <a:t> </a:t>
            </a:r>
            <a:endParaRPr lang="en-GB" dirty="0"/>
          </a:p>
        </p:txBody>
      </p:sp>
      <p:sp>
        <p:nvSpPr>
          <p:cNvPr id="4" name="TextBox 3"/>
          <p:cNvSpPr txBox="1"/>
          <p:nvPr/>
        </p:nvSpPr>
        <p:spPr>
          <a:xfrm>
            <a:off x="554716" y="976537"/>
            <a:ext cx="8313513" cy="3395438"/>
          </a:xfrm>
          <a:prstGeom prst="rect">
            <a:avLst/>
          </a:prstGeom>
          <a:noFill/>
        </p:spPr>
        <p:txBody>
          <a:bodyPr wrap="square" lIns="0" tIns="0" rIns="0" bIns="0" rtlCol="0">
            <a:noAutofit/>
          </a:bodyPr>
          <a:lstStyle/>
          <a:p>
            <a:pPr marL="285685" indent="-285685">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600" dirty="0" smtClean="0"/>
              <a:t>The </a:t>
            </a:r>
            <a:r>
              <a:rPr lang="en-GB" sz="1600" dirty="0"/>
              <a:t>Budget changes are </a:t>
            </a:r>
            <a:r>
              <a:rPr lang="en-GB" sz="1600" dirty="0" smtClean="0"/>
              <a:t>welcome but there </a:t>
            </a:r>
            <a:r>
              <a:rPr lang="en-GB" sz="1600" dirty="0"/>
              <a:t>is real risk of </a:t>
            </a:r>
            <a:r>
              <a:rPr lang="en-GB" sz="1600" b="1" dirty="0" smtClean="0"/>
              <a:t>market </a:t>
            </a:r>
            <a:r>
              <a:rPr lang="en-GB" sz="1600" b="1" dirty="0"/>
              <a:t>failure </a:t>
            </a:r>
            <a:r>
              <a:rPr lang="en-GB" sz="1600" dirty="0"/>
              <a:t>and </a:t>
            </a:r>
            <a:r>
              <a:rPr lang="en-GB" sz="1600" b="1" dirty="0" smtClean="0"/>
              <a:t>customers running out of money</a:t>
            </a:r>
            <a:r>
              <a:rPr lang="en-GB" sz="1600" dirty="0" smtClean="0"/>
              <a:t>.</a:t>
            </a:r>
            <a:endParaRPr lang="en-GB" sz="1600" dirty="0"/>
          </a:p>
          <a:p>
            <a:r>
              <a:rPr lang="en-GB" sz="1600" dirty="0"/>
              <a:t> </a:t>
            </a:r>
          </a:p>
          <a:p>
            <a:pPr marL="285750" indent="-285750">
              <a:buFont typeface="Wingdings" panose="05000000000000000000" pitchFamily="2" charset="2"/>
              <a:buChar char="Ø"/>
            </a:pPr>
            <a:r>
              <a:rPr lang="en-GB" sz="1600" dirty="0" smtClean="0"/>
              <a:t>Pensions </a:t>
            </a:r>
            <a:r>
              <a:rPr lang="en-GB" sz="1600" dirty="0"/>
              <a:t>reform agenda </a:t>
            </a:r>
            <a:r>
              <a:rPr lang="en-GB" sz="1600" dirty="0" smtClean="0"/>
              <a:t>needs to be </a:t>
            </a:r>
            <a:r>
              <a:rPr lang="en-GB" sz="1600" b="1" dirty="0" smtClean="0"/>
              <a:t>progressive </a:t>
            </a:r>
            <a:r>
              <a:rPr lang="en-GB" sz="1600" dirty="0"/>
              <a:t>and </a:t>
            </a:r>
            <a:r>
              <a:rPr lang="en-GB" sz="1600" b="1" dirty="0"/>
              <a:t>strategically </a:t>
            </a:r>
            <a:r>
              <a:rPr lang="en-GB" sz="1600" b="1" dirty="0" smtClean="0"/>
              <a:t>focused</a:t>
            </a:r>
            <a:r>
              <a:rPr lang="en-GB" sz="1600" dirty="0" smtClean="0"/>
              <a:t>.</a:t>
            </a:r>
            <a:endParaRPr lang="en-GB" sz="1600" dirty="0"/>
          </a:p>
          <a:p>
            <a:endParaRPr lang="en-GB" sz="1600" dirty="0"/>
          </a:p>
          <a:p>
            <a:pPr marL="285750" indent="-285750">
              <a:buFont typeface="Wingdings" panose="05000000000000000000" pitchFamily="2" charset="2"/>
              <a:buChar char="Ø"/>
            </a:pPr>
            <a:r>
              <a:rPr lang="en-GB" sz="1600" dirty="0" smtClean="0"/>
              <a:t>Royal </a:t>
            </a:r>
            <a:r>
              <a:rPr lang="en-GB" sz="1600" dirty="0"/>
              <a:t>London would like to see the establishment of a </a:t>
            </a:r>
            <a:r>
              <a:rPr lang="en-GB" sz="1600" b="1" dirty="0"/>
              <a:t>permanent Pension Commission </a:t>
            </a:r>
            <a:r>
              <a:rPr lang="en-GB" sz="1600" dirty="0"/>
              <a:t>responsible for driving the strategic agenda, working with Government, industry and consumer bodies</a:t>
            </a:r>
            <a:r>
              <a:rPr lang="en-GB" sz="1600" dirty="0" smtClean="0"/>
              <a:t>.</a:t>
            </a:r>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endParaRPr lang="en-GB" sz="1600" dirty="0"/>
          </a:p>
          <a:p>
            <a:endParaRPr lang="en-GB" sz="1600" dirty="0"/>
          </a:p>
          <a:p>
            <a:pPr lvl="2"/>
            <a:r>
              <a:rPr lang="en-GB" sz="1600" dirty="0"/>
              <a:t>   </a:t>
            </a:r>
          </a:p>
        </p:txBody>
      </p:sp>
    </p:spTree>
    <p:extLst>
      <p:ext uri="{BB962C8B-B14F-4D97-AF65-F5344CB8AC3E}">
        <p14:creationId xmlns:p14="http://schemas.microsoft.com/office/powerpoint/2010/main" val="423962390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53740" y="2827020"/>
            <a:ext cx="291846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98330295"/>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Impact of the budget on the retirement market</a:t>
            </a:r>
            <a:endParaRPr lang="en-GB" dirty="0"/>
          </a:p>
        </p:txBody>
      </p:sp>
      <p:sp>
        <p:nvSpPr>
          <p:cNvPr id="4" name="Slide Number Placeholder 3"/>
          <p:cNvSpPr>
            <a:spLocks noGrp="1"/>
          </p:cNvSpPr>
          <p:nvPr>
            <p:ph type="sldNum" sz="quarter" idx="12"/>
          </p:nvPr>
        </p:nvSpPr>
        <p:spPr/>
        <p:txBody>
          <a:bodyPr/>
          <a:lstStyle/>
          <a:p>
            <a:fld id="{CB8327D9-7E90-439A-868A-1BBFE9AB58D1}" type="slidenum">
              <a:rPr lang="en-GB" smtClean="0"/>
              <a:pPr/>
              <a:t>3</a:t>
            </a:fld>
            <a:endParaRPr lang="en-GB" dirty="0"/>
          </a:p>
        </p:txBody>
      </p:sp>
      <p:sp>
        <p:nvSpPr>
          <p:cNvPr id="6" name="Text Placeholder 5"/>
          <p:cNvSpPr>
            <a:spLocks noGrp="1"/>
          </p:cNvSpPr>
          <p:nvPr>
            <p:ph type="body" sz="quarter" idx="13"/>
          </p:nvPr>
        </p:nvSpPr>
        <p:spPr/>
        <p:txBody>
          <a:bodyPr/>
          <a:lstStyle/>
          <a:p>
            <a:r>
              <a:rPr lang="en-GB" dirty="0" smtClean="0"/>
              <a:t> </a:t>
            </a:r>
            <a:endParaRPr lang="en-GB" dirty="0"/>
          </a:p>
        </p:txBody>
      </p:sp>
      <p:sp>
        <p:nvSpPr>
          <p:cNvPr id="2" name="TextBox 1"/>
          <p:cNvSpPr txBox="1"/>
          <p:nvPr/>
        </p:nvSpPr>
        <p:spPr>
          <a:xfrm>
            <a:off x="670561" y="1083947"/>
            <a:ext cx="7619910" cy="2576822"/>
          </a:xfrm>
          <a:prstGeom prst="rect">
            <a:avLst/>
          </a:prstGeom>
          <a:noFill/>
        </p:spPr>
        <p:txBody>
          <a:bodyPr wrap="none" lIns="0" tIns="0" rIns="0" bIns="0" rtlCol="0">
            <a:noAutofit/>
          </a:bodyPr>
          <a:lstStyle/>
          <a:p>
            <a:pPr marL="285685" indent="-285685">
              <a:buFont typeface="Wingdings" panose="05000000000000000000" pitchFamily="2" charset="2"/>
              <a:buChar char="Ø"/>
            </a:pPr>
            <a:endParaRPr lang="en-GB" sz="1600" dirty="0"/>
          </a:p>
          <a:p>
            <a:pPr marL="285685" indent="-285685">
              <a:buFont typeface="Wingdings" panose="05000000000000000000" pitchFamily="2" charset="2"/>
              <a:buChar char="Ø"/>
            </a:pPr>
            <a:r>
              <a:rPr lang="en-GB" sz="1600" dirty="0"/>
              <a:t>Budget will drive </a:t>
            </a:r>
            <a:r>
              <a:rPr lang="en-GB" sz="1600" b="1" dirty="0"/>
              <a:t>material change </a:t>
            </a:r>
            <a:r>
              <a:rPr lang="en-GB" sz="1600" dirty="0"/>
              <a:t>in how people use their DC pensions savings. </a:t>
            </a:r>
          </a:p>
          <a:p>
            <a:pPr marL="285685" indent="-285685">
              <a:buFont typeface="Wingdings" panose="05000000000000000000" pitchFamily="2" charset="2"/>
              <a:buChar char="Ø"/>
            </a:pPr>
            <a:endParaRPr lang="en-GB" sz="1600" dirty="0"/>
          </a:p>
          <a:p>
            <a:pPr marL="285685" indent="-285685">
              <a:buFont typeface="Wingdings" panose="05000000000000000000" pitchFamily="2" charset="2"/>
              <a:buChar char="Ø"/>
            </a:pPr>
            <a:r>
              <a:rPr lang="en-GB" sz="1600" b="1" dirty="0"/>
              <a:t>Flexibility and </a:t>
            </a:r>
            <a:r>
              <a:rPr lang="en-GB" sz="1600" b="1" dirty="0" smtClean="0"/>
              <a:t>choice </a:t>
            </a:r>
            <a:r>
              <a:rPr lang="en-GB" sz="1600" dirty="0"/>
              <a:t>helps people select what is most suitable for them.</a:t>
            </a:r>
          </a:p>
          <a:p>
            <a:pPr marL="285685" indent="-285685">
              <a:buFont typeface="Wingdings" panose="05000000000000000000" pitchFamily="2" charset="2"/>
              <a:buChar char="Ø"/>
            </a:pPr>
            <a:endParaRPr lang="en-GB" sz="1600" dirty="0"/>
          </a:p>
          <a:p>
            <a:pPr marL="285685" indent="-285685">
              <a:buFont typeface="Wingdings" panose="05000000000000000000" pitchFamily="2" charset="2"/>
              <a:buChar char="Ø"/>
            </a:pPr>
            <a:r>
              <a:rPr lang="en-GB" sz="1600" b="1" dirty="0"/>
              <a:t>Customers need help </a:t>
            </a:r>
            <a:r>
              <a:rPr lang="en-GB" sz="1600" dirty="0"/>
              <a:t>to make informed decisions because pensions are complex.</a:t>
            </a:r>
          </a:p>
          <a:p>
            <a:pPr marL="285685" indent="-285685">
              <a:buFont typeface="Wingdings" panose="05000000000000000000" pitchFamily="2" charset="2"/>
              <a:buChar char="Ø"/>
            </a:pPr>
            <a:endParaRPr lang="en-GB" sz="1600" b="1" dirty="0" smtClean="0"/>
          </a:p>
          <a:p>
            <a:pPr marL="285685" indent="-285685">
              <a:buFont typeface="Wingdings" panose="05000000000000000000" pitchFamily="2" charset="2"/>
              <a:buChar char="Ø"/>
            </a:pPr>
            <a:r>
              <a:rPr lang="en-GB" sz="1600" b="1" dirty="0" smtClean="0"/>
              <a:t>Guidance </a:t>
            </a:r>
            <a:r>
              <a:rPr lang="en-GB" sz="1600" b="1" dirty="0"/>
              <a:t>Guarantee is welcome </a:t>
            </a:r>
            <a:r>
              <a:rPr lang="en-GB" sz="1600" dirty="0"/>
              <a:t>but can only be part of the solution.</a:t>
            </a:r>
          </a:p>
          <a:p>
            <a:pPr marL="285685" indent="-285685">
              <a:buFont typeface="Wingdings" panose="05000000000000000000" pitchFamily="2" charset="2"/>
              <a:buChar char="Ø"/>
            </a:pPr>
            <a:endParaRPr lang="en-GB" sz="1600" dirty="0" smtClean="0"/>
          </a:p>
          <a:p>
            <a:pPr marL="285685" indent="-285685">
              <a:buFont typeface="Wingdings" panose="05000000000000000000" pitchFamily="2" charset="2"/>
              <a:buChar char="Ø"/>
            </a:pPr>
            <a:r>
              <a:rPr lang="en-GB" sz="1600" dirty="0" smtClean="0"/>
              <a:t>Real concerns that </a:t>
            </a:r>
            <a:r>
              <a:rPr lang="en-GB" sz="1600" b="1" dirty="0" smtClean="0"/>
              <a:t>customers run out of money </a:t>
            </a:r>
            <a:r>
              <a:rPr lang="en-GB" sz="1600" dirty="0" smtClean="0"/>
              <a:t>in retirement.</a:t>
            </a:r>
          </a:p>
          <a:p>
            <a:endParaRPr lang="en-GB" sz="1600" dirty="0"/>
          </a:p>
          <a:p>
            <a:r>
              <a:rPr lang="en-GB" sz="1600" dirty="0"/>
              <a:t>   </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Placeholder 17"/>
          <p:cNvSpPr txBox="1">
            <a:spLocks/>
          </p:cNvSpPr>
          <p:nvPr/>
        </p:nvSpPr>
        <p:spPr>
          <a:xfrm>
            <a:off x="5147763" y="1430615"/>
            <a:ext cx="2274119" cy="458580"/>
          </a:xfrm>
          <a:prstGeom prst="rect">
            <a:avLst/>
          </a:prstGeom>
          <a:solidFill>
            <a:schemeClr val="bg1">
              <a:lumMod val="50000"/>
            </a:schemeClr>
          </a:solidFill>
        </p:spPr>
        <p:txBody>
          <a:bodyPr vert="horz" wrap="none" lIns="359918" tIns="0" rIns="0" bIns="0" rtlCol="0" anchor="ctr" anchorCtr="0">
            <a:noAutofit/>
          </a:bodyPr>
          <a:lstStyle/>
          <a:p>
            <a:pPr>
              <a:buClr>
                <a:schemeClr val="accent3"/>
              </a:buClr>
              <a:defRPr/>
            </a:pPr>
            <a:r>
              <a:rPr lang="en-GB" cap="all" dirty="0">
                <a:solidFill>
                  <a:schemeClr val="bg1"/>
                </a:solidFill>
                <a:latin typeface="+mj-lt"/>
                <a:cs typeface="Arial" pitchFamily="34" charset="0"/>
              </a:rPr>
              <a:t>Pension fund</a:t>
            </a:r>
          </a:p>
        </p:txBody>
      </p:sp>
      <p:pic>
        <p:nvPicPr>
          <p:cNvPr id="8" name="Picture 7"/>
          <p:cNvPicPr>
            <a:picLocks noChangeAspect="1" noChangeArrowheads="1"/>
          </p:cNvPicPr>
          <p:nvPr/>
        </p:nvPicPr>
        <p:blipFill>
          <a:blip r:embed="rId3"/>
          <a:srcRect/>
          <a:stretch>
            <a:fillRect/>
          </a:stretch>
        </p:blipFill>
        <p:spPr bwMode="auto">
          <a:xfrm>
            <a:off x="3905411" y="939976"/>
            <a:ext cx="1439862" cy="1439863"/>
          </a:xfrm>
          <a:prstGeom prst="rect">
            <a:avLst/>
          </a:prstGeom>
          <a:noFill/>
          <a:ln w="9525">
            <a:noFill/>
            <a:miter lim="800000"/>
            <a:headEnd/>
            <a:tailEnd/>
          </a:ln>
        </p:spPr>
      </p:pic>
      <p:grpSp>
        <p:nvGrpSpPr>
          <p:cNvPr id="2" name="Group 41"/>
          <p:cNvGrpSpPr/>
          <p:nvPr/>
        </p:nvGrpSpPr>
        <p:grpSpPr>
          <a:xfrm>
            <a:off x="1610848" y="1307523"/>
            <a:ext cx="2213999" cy="1194604"/>
            <a:chOff x="1557506" y="1223703"/>
            <a:chExt cx="2213999" cy="1194604"/>
          </a:xfrm>
        </p:grpSpPr>
        <p:pic>
          <p:nvPicPr>
            <p:cNvPr id="9" name="Picture 10"/>
            <p:cNvPicPr>
              <a:picLocks noChangeAspect="1" noChangeArrowheads="1"/>
            </p:cNvPicPr>
            <p:nvPr/>
          </p:nvPicPr>
          <p:blipFill>
            <a:blip r:embed="rId4"/>
            <a:srcRect l="44468" t="-92000"/>
            <a:stretch>
              <a:fillRect/>
            </a:stretch>
          </p:blipFill>
          <p:spPr bwMode="auto">
            <a:xfrm>
              <a:off x="2691505" y="1551390"/>
              <a:ext cx="1080000" cy="49391"/>
            </a:xfrm>
            <a:prstGeom prst="rect">
              <a:avLst/>
            </a:prstGeom>
            <a:noFill/>
            <a:ln w="9525">
              <a:noFill/>
              <a:miter lim="800000"/>
              <a:headEnd/>
              <a:tailEnd/>
            </a:ln>
          </p:spPr>
        </p:pic>
        <p:pic>
          <p:nvPicPr>
            <p:cNvPr id="10" name="Picture 9"/>
            <p:cNvPicPr>
              <a:picLocks noChangeAspect="1" noChangeArrowheads="1"/>
            </p:cNvPicPr>
            <p:nvPr/>
          </p:nvPicPr>
          <p:blipFill>
            <a:blip r:embed="rId3"/>
            <a:srcRect/>
            <a:stretch>
              <a:fillRect/>
            </a:stretch>
          </p:blipFill>
          <p:spPr bwMode="auto">
            <a:xfrm>
              <a:off x="1917629" y="1223703"/>
              <a:ext cx="720000" cy="720000"/>
            </a:xfrm>
            <a:prstGeom prst="rect">
              <a:avLst/>
            </a:prstGeom>
            <a:noFill/>
            <a:ln w="9525">
              <a:noFill/>
              <a:miter lim="800000"/>
              <a:headEnd/>
              <a:tailEnd/>
            </a:ln>
          </p:spPr>
        </p:pic>
        <p:sp>
          <p:nvSpPr>
            <p:cNvPr id="31" name="Text Placeholder 17"/>
            <p:cNvSpPr txBox="1">
              <a:spLocks/>
            </p:cNvSpPr>
            <p:nvPr/>
          </p:nvSpPr>
          <p:spPr>
            <a:xfrm>
              <a:off x="1557506" y="1996440"/>
              <a:ext cx="1440247" cy="421867"/>
            </a:xfrm>
            <a:prstGeom prst="rect">
              <a:avLst/>
            </a:prstGeom>
          </p:spPr>
          <p:txBody>
            <a:bodyPr vert="horz" lIns="0" tIns="0" rIns="0" bIns="0" rtlCol="0" anchor="ctr">
              <a:noAutofit/>
            </a:bodyPr>
            <a:lstStyle/>
            <a:p>
              <a:pPr algn="ctr">
                <a:lnSpc>
                  <a:spcPct val="80000"/>
                </a:lnSpc>
                <a:buClr>
                  <a:schemeClr val="accent3"/>
                </a:buClr>
                <a:defRPr/>
              </a:pPr>
              <a:r>
                <a:rPr lang="en-GB" sz="1400" cap="all" dirty="0">
                  <a:solidFill>
                    <a:schemeClr val="bg2">
                      <a:lumMod val="10000"/>
                    </a:schemeClr>
                  </a:solidFill>
                  <a:latin typeface="+mj-lt"/>
                  <a:cs typeface="Arial" pitchFamily="34" charset="0"/>
                </a:rPr>
                <a:t>taX-FREE LUMP SUM</a:t>
              </a:r>
            </a:p>
          </p:txBody>
        </p:sp>
      </p:grpSp>
      <p:pic>
        <p:nvPicPr>
          <p:cNvPr id="21" name="Picture 6"/>
          <p:cNvPicPr>
            <a:picLocks noChangeAspect="1" noChangeArrowheads="1"/>
          </p:cNvPicPr>
          <p:nvPr/>
        </p:nvPicPr>
        <p:blipFill>
          <a:blip r:embed="rId5"/>
          <a:srcRect/>
          <a:stretch>
            <a:fillRect/>
          </a:stretch>
        </p:blipFill>
        <p:spPr bwMode="auto">
          <a:xfrm>
            <a:off x="821103" y="3195908"/>
            <a:ext cx="719999" cy="720000"/>
          </a:xfrm>
          <a:prstGeom prst="rect">
            <a:avLst/>
          </a:prstGeom>
          <a:noFill/>
          <a:ln w="9525">
            <a:noFill/>
            <a:miter lim="800000"/>
            <a:headEnd/>
            <a:tailEnd/>
          </a:ln>
        </p:spPr>
      </p:pic>
      <p:sp>
        <p:nvSpPr>
          <p:cNvPr id="32" name="Text Placeholder 17"/>
          <p:cNvSpPr txBox="1">
            <a:spLocks/>
          </p:cNvSpPr>
          <p:nvPr/>
        </p:nvSpPr>
        <p:spPr>
          <a:xfrm>
            <a:off x="359378" y="3979352"/>
            <a:ext cx="1643449" cy="385763"/>
          </a:xfrm>
          <a:prstGeom prst="rect">
            <a:avLst/>
          </a:prstGeom>
        </p:spPr>
        <p:txBody>
          <a:bodyPr vert="horz" lIns="0" tIns="0" rIns="0" bIns="0" rtlCol="0" anchor="ctr">
            <a:noAutofit/>
          </a:bodyPr>
          <a:lstStyle/>
          <a:p>
            <a:pPr algn="ctr">
              <a:lnSpc>
                <a:spcPct val="80000"/>
              </a:lnSpc>
              <a:buClr>
                <a:schemeClr val="accent3"/>
              </a:buClr>
              <a:defRPr/>
            </a:pPr>
            <a:r>
              <a:rPr lang="en-GB" sz="1200" cap="all" dirty="0" smtClean="0">
                <a:solidFill>
                  <a:schemeClr val="accent5"/>
                </a:solidFill>
                <a:cs typeface="Arial" pitchFamily="34" charset="0"/>
              </a:rPr>
              <a:t>WITHDRAWAL</a:t>
            </a:r>
            <a:endParaRPr lang="en-GB" sz="1200" cap="all" dirty="0">
              <a:solidFill>
                <a:schemeClr val="accent5"/>
              </a:solidFill>
              <a:cs typeface="Arial" pitchFamily="34" charset="0"/>
            </a:endParaRPr>
          </a:p>
        </p:txBody>
      </p:sp>
      <p:grpSp>
        <p:nvGrpSpPr>
          <p:cNvPr id="3" name="Group 51"/>
          <p:cNvGrpSpPr/>
          <p:nvPr/>
        </p:nvGrpSpPr>
        <p:grpSpPr>
          <a:xfrm>
            <a:off x="7340397" y="3195908"/>
            <a:ext cx="1440247" cy="1169205"/>
            <a:chOff x="7287055" y="3112088"/>
            <a:chExt cx="1440247" cy="1169205"/>
          </a:xfrm>
        </p:grpSpPr>
        <p:pic>
          <p:nvPicPr>
            <p:cNvPr id="23" name="Picture 6"/>
            <p:cNvPicPr>
              <a:picLocks noChangeAspect="1" noChangeArrowheads="1"/>
            </p:cNvPicPr>
            <p:nvPr/>
          </p:nvPicPr>
          <p:blipFill>
            <a:blip r:embed="rId5"/>
            <a:srcRect/>
            <a:stretch>
              <a:fillRect/>
            </a:stretch>
          </p:blipFill>
          <p:spPr bwMode="auto">
            <a:xfrm>
              <a:off x="7647179" y="3112088"/>
              <a:ext cx="719999" cy="720000"/>
            </a:xfrm>
            <a:prstGeom prst="rect">
              <a:avLst/>
            </a:prstGeom>
            <a:noFill/>
            <a:ln w="9525">
              <a:noFill/>
              <a:miter lim="800000"/>
              <a:headEnd/>
              <a:tailEnd/>
            </a:ln>
          </p:spPr>
        </p:pic>
        <p:sp>
          <p:nvSpPr>
            <p:cNvPr id="33" name="Text Placeholder 17"/>
            <p:cNvSpPr txBox="1">
              <a:spLocks/>
            </p:cNvSpPr>
            <p:nvPr/>
          </p:nvSpPr>
          <p:spPr>
            <a:xfrm>
              <a:off x="7287055" y="3895530"/>
              <a:ext cx="1440247" cy="385763"/>
            </a:xfrm>
            <a:prstGeom prst="rect">
              <a:avLst/>
            </a:prstGeom>
          </p:spPr>
          <p:txBody>
            <a:bodyPr vert="horz" lIns="0" tIns="0" rIns="0" bIns="0" rtlCol="0" anchor="ctr">
              <a:noAutofit/>
            </a:bodyPr>
            <a:lstStyle/>
            <a:p>
              <a:pPr algn="ctr">
                <a:lnSpc>
                  <a:spcPct val="80000"/>
                </a:lnSpc>
                <a:buClr>
                  <a:schemeClr val="accent3"/>
                </a:buClr>
                <a:defRPr/>
              </a:pPr>
              <a:r>
                <a:rPr lang="en-GB" sz="1200" cap="all" dirty="0">
                  <a:solidFill>
                    <a:schemeClr val="accent5"/>
                  </a:solidFill>
                  <a:latin typeface="+mj-lt"/>
                  <a:cs typeface="Arial" pitchFamily="34" charset="0"/>
                </a:rPr>
                <a:t>ANNUITY</a:t>
              </a:r>
            </a:p>
          </p:txBody>
        </p:sp>
      </p:grpSp>
      <p:grpSp>
        <p:nvGrpSpPr>
          <p:cNvPr id="4" name="Group 50"/>
          <p:cNvGrpSpPr/>
          <p:nvPr/>
        </p:nvGrpSpPr>
        <p:grpSpPr>
          <a:xfrm>
            <a:off x="5429218" y="3195908"/>
            <a:ext cx="1440247" cy="1169205"/>
            <a:chOff x="5375878" y="3112088"/>
            <a:chExt cx="1440247" cy="1169205"/>
          </a:xfrm>
        </p:grpSpPr>
        <p:pic>
          <p:nvPicPr>
            <p:cNvPr id="22" name="Picture 6"/>
            <p:cNvPicPr>
              <a:picLocks noChangeAspect="1" noChangeArrowheads="1"/>
            </p:cNvPicPr>
            <p:nvPr/>
          </p:nvPicPr>
          <p:blipFill>
            <a:blip r:embed="rId5"/>
            <a:srcRect/>
            <a:stretch>
              <a:fillRect/>
            </a:stretch>
          </p:blipFill>
          <p:spPr bwMode="auto">
            <a:xfrm>
              <a:off x="5736002" y="3112088"/>
              <a:ext cx="719999" cy="720000"/>
            </a:xfrm>
            <a:prstGeom prst="rect">
              <a:avLst/>
            </a:prstGeom>
            <a:noFill/>
            <a:ln w="9525">
              <a:noFill/>
              <a:miter lim="800000"/>
              <a:headEnd/>
              <a:tailEnd/>
            </a:ln>
          </p:spPr>
        </p:pic>
        <p:sp>
          <p:nvSpPr>
            <p:cNvPr id="34" name="Text Placeholder 17"/>
            <p:cNvSpPr txBox="1">
              <a:spLocks/>
            </p:cNvSpPr>
            <p:nvPr/>
          </p:nvSpPr>
          <p:spPr>
            <a:xfrm>
              <a:off x="5375878" y="3895530"/>
              <a:ext cx="1440247" cy="385763"/>
            </a:xfrm>
            <a:prstGeom prst="rect">
              <a:avLst/>
            </a:prstGeom>
          </p:spPr>
          <p:txBody>
            <a:bodyPr vert="horz" lIns="0" tIns="0" rIns="0" bIns="0" rtlCol="0" anchor="ctr">
              <a:noAutofit/>
            </a:bodyPr>
            <a:lstStyle/>
            <a:p>
              <a:pPr algn="ctr">
                <a:lnSpc>
                  <a:spcPct val="80000"/>
                </a:lnSpc>
                <a:buClr>
                  <a:schemeClr val="accent3"/>
                </a:buClr>
                <a:defRPr/>
              </a:pPr>
              <a:r>
                <a:rPr lang="en-GB" sz="1200" cap="all" dirty="0">
                  <a:solidFill>
                    <a:schemeClr val="accent5"/>
                  </a:solidFill>
                  <a:latin typeface="+mj-lt"/>
                  <a:cs typeface="Arial" pitchFamily="34" charset="0"/>
                </a:rPr>
                <a:t>SCHEME PENSION</a:t>
              </a:r>
            </a:p>
          </p:txBody>
        </p:sp>
      </p:grpSp>
      <p:pic>
        <p:nvPicPr>
          <p:cNvPr id="20" name="Picture 6"/>
          <p:cNvPicPr>
            <a:picLocks noChangeAspect="1" noChangeArrowheads="1"/>
          </p:cNvPicPr>
          <p:nvPr/>
        </p:nvPicPr>
        <p:blipFill>
          <a:blip r:embed="rId5"/>
          <a:srcRect/>
          <a:stretch>
            <a:fillRect/>
          </a:stretch>
        </p:blipFill>
        <p:spPr bwMode="auto">
          <a:xfrm>
            <a:off x="2634663" y="3194730"/>
            <a:ext cx="719999" cy="720000"/>
          </a:xfrm>
          <a:prstGeom prst="rect">
            <a:avLst/>
          </a:prstGeom>
          <a:noFill/>
          <a:ln w="9525">
            <a:noFill/>
            <a:miter lim="800000"/>
            <a:headEnd/>
            <a:tailEnd/>
          </a:ln>
        </p:spPr>
      </p:pic>
      <p:sp>
        <p:nvSpPr>
          <p:cNvPr id="44" name="Text Placeholder 17"/>
          <p:cNvSpPr txBox="1">
            <a:spLocks/>
          </p:cNvSpPr>
          <p:nvPr/>
        </p:nvSpPr>
        <p:spPr>
          <a:xfrm>
            <a:off x="2278245" y="3979352"/>
            <a:ext cx="1440247" cy="385763"/>
          </a:xfrm>
          <a:prstGeom prst="rect">
            <a:avLst/>
          </a:prstGeom>
        </p:spPr>
        <p:txBody>
          <a:bodyPr vert="horz" lIns="0" tIns="0" rIns="0" bIns="0" rtlCol="0" anchor="ctr" anchorCtr="0">
            <a:noAutofit/>
          </a:bodyPr>
          <a:lstStyle/>
          <a:p>
            <a:pPr algn="ctr">
              <a:lnSpc>
                <a:spcPct val="80000"/>
              </a:lnSpc>
              <a:buClr>
                <a:schemeClr val="accent3"/>
              </a:buClr>
              <a:defRPr/>
            </a:pPr>
            <a:r>
              <a:rPr lang="en-GB" sz="1200" cap="all" dirty="0">
                <a:solidFill>
                  <a:schemeClr val="accent5"/>
                </a:solidFill>
                <a:latin typeface="+mj-lt"/>
                <a:cs typeface="Arial" pitchFamily="34" charset="0"/>
              </a:rPr>
              <a:t>DRAWDOWN</a:t>
            </a:r>
          </a:p>
        </p:txBody>
      </p:sp>
      <p:grpSp>
        <p:nvGrpSpPr>
          <p:cNvPr id="5" name="Group 42"/>
          <p:cNvGrpSpPr/>
          <p:nvPr/>
        </p:nvGrpSpPr>
        <p:grpSpPr>
          <a:xfrm>
            <a:off x="1167304" y="2433159"/>
            <a:ext cx="6916074" cy="699076"/>
            <a:chOff x="1113964" y="2349339"/>
            <a:chExt cx="6916074" cy="699076"/>
          </a:xfrm>
        </p:grpSpPr>
        <p:pic>
          <p:nvPicPr>
            <p:cNvPr id="11" name="Picture 11"/>
            <p:cNvPicPr>
              <a:picLocks noChangeAspect="1" noChangeArrowheads="1"/>
            </p:cNvPicPr>
            <p:nvPr/>
          </p:nvPicPr>
          <p:blipFill>
            <a:blip r:embed="rId6"/>
            <a:srcRect r="-91988" b="82823"/>
            <a:stretch>
              <a:fillRect/>
            </a:stretch>
          </p:blipFill>
          <p:spPr bwMode="auto">
            <a:xfrm>
              <a:off x="4549141" y="2349339"/>
              <a:ext cx="45719" cy="309219"/>
            </a:xfrm>
            <a:prstGeom prst="rect">
              <a:avLst/>
            </a:prstGeom>
            <a:noFill/>
            <a:ln w="9525">
              <a:noFill/>
              <a:miter lim="800000"/>
              <a:headEnd/>
              <a:tailEnd/>
            </a:ln>
          </p:spPr>
        </p:pic>
        <p:pic>
          <p:nvPicPr>
            <p:cNvPr id="25" name="Picture 11"/>
            <p:cNvPicPr>
              <a:picLocks noChangeAspect="1" noChangeArrowheads="1"/>
            </p:cNvPicPr>
            <p:nvPr/>
          </p:nvPicPr>
          <p:blipFill>
            <a:blip r:embed="rId6"/>
            <a:srcRect r="-91988" b="82823"/>
            <a:stretch>
              <a:fillRect/>
            </a:stretch>
          </p:blipFill>
          <p:spPr bwMode="auto">
            <a:xfrm>
              <a:off x="1113964" y="2739196"/>
              <a:ext cx="45719" cy="309219"/>
            </a:xfrm>
            <a:prstGeom prst="rect">
              <a:avLst/>
            </a:prstGeom>
            <a:noFill/>
            <a:ln w="9525">
              <a:noFill/>
              <a:miter lim="800000"/>
              <a:headEnd/>
              <a:tailEnd/>
            </a:ln>
          </p:spPr>
        </p:pic>
        <p:pic>
          <p:nvPicPr>
            <p:cNvPr id="26" name="Picture 11"/>
            <p:cNvPicPr>
              <a:picLocks noChangeAspect="1" noChangeArrowheads="1"/>
            </p:cNvPicPr>
            <p:nvPr/>
          </p:nvPicPr>
          <p:blipFill>
            <a:blip r:embed="rId6"/>
            <a:srcRect r="-91988" b="82823"/>
            <a:stretch>
              <a:fillRect/>
            </a:stretch>
          </p:blipFill>
          <p:spPr bwMode="auto">
            <a:xfrm>
              <a:off x="2922169" y="2739196"/>
              <a:ext cx="45719" cy="309219"/>
            </a:xfrm>
            <a:prstGeom prst="rect">
              <a:avLst/>
            </a:prstGeom>
            <a:noFill/>
            <a:ln w="9525">
              <a:noFill/>
              <a:miter lim="800000"/>
              <a:headEnd/>
              <a:tailEnd/>
            </a:ln>
          </p:spPr>
        </p:pic>
        <p:pic>
          <p:nvPicPr>
            <p:cNvPr id="27" name="Picture 11"/>
            <p:cNvPicPr>
              <a:picLocks noChangeAspect="1" noChangeArrowheads="1"/>
            </p:cNvPicPr>
            <p:nvPr/>
          </p:nvPicPr>
          <p:blipFill>
            <a:blip r:embed="rId6"/>
            <a:srcRect r="-91988" b="82823"/>
            <a:stretch>
              <a:fillRect/>
            </a:stretch>
          </p:blipFill>
          <p:spPr bwMode="auto">
            <a:xfrm>
              <a:off x="6073142" y="2739196"/>
              <a:ext cx="45719" cy="309219"/>
            </a:xfrm>
            <a:prstGeom prst="rect">
              <a:avLst/>
            </a:prstGeom>
            <a:noFill/>
            <a:ln w="9525">
              <a:noFill/>
              <a:miter lim="800000"/>
              <a:headEnd/>
              <a:tailEnd/>
            </a:ln>
          </p:spPr>
        </p:pic>
        <p:pic>
          <p:nvPicPr>
            <p:cNvPr id="28" name="Picture 11"/>
            <p:cNvPicPr>
              <a:picLocks noChangeAspect="1" noChangeArrowheads="1"/>
            </p:cNvPicPr>
            <p:nvPr/>
          </p:nvPicPr>
          <p:blipFill>
            <a:blip r:embed="rId6"/>
            <a:srcRect r="-91988" b="82823"/>
            <a:stretch>
              <a:fillRect/>
            </a:stretch>
          </p:blipFill>
          <p:spPr bwMode="auto">
            <a:xfrm>
              <a:off x="7984319" y="2739196"/>
              <a:ext cx="45719" cy="309219"/>
            </a:xfrm>
            <a:prstGeom prst="rect">
              <a:avLst/>
            </a:prstGeom>
            <a:noFill/>
            <a:ln w="9525">
              <a:noFill/>
              <a:miter lim="800000"/>
              <a:headEnd/>
              <a:tailEnd/>
            </a:ln>
          </p:spPr>
        </p:pic>
        <p:cxnSp>
          <p:nvCxnSpPr>
            <p:cNvPr id="41" name="Straight Connector 40"/>
            <p:cNvCxnSpPr/>
            <p:nvPr/>
          </p:nvCxnSpPr>
          <p:spPr>
            <a:xfrm>
              <a:off x="1120140" y="2682240"/>
              <a:ext cx="6873240" cy="0"/>
            </a:xfrm>
            <a:prstGeom prst="line">
              <a:avLst/>
            </a:prstGeom>
            <a:ln w="19050" cap="rnd">
              <a:solidFill>
                <a:srgbClr val="FF6600"/>
              </a:solidFill>
              <a:prstDash val="sysDot"/>
            </a:ln>
          </p:spPr>
          <p:style>
            <a:lnRef idx="1">
              <a:schemeClr val="accent1"/>
            </a:lnRef>
            <a:fillRef idx="0">
              <a:schemeClr val="accent1"/>
            </a:fillRef>
            <a:effectRef idx="0">
              <a:schemeClr val="accent1"/>
            </a:effectRef>
            <a:fontRef idx="minor">
              <a:schemeClr val="tx1"/>
            </a:fontRef>
          </p:style>
        </p:cxnSp>
      </p:grpSp>
      <p:sp>
        <p:nvSpPr>
          <p:cNvPr id="39" name="Title 15"/>
          <p:cNvSpPr>
            <a:spLocks noGrp="1"/>
          </p:cNvSpPr>
          <p:nvPr>
            <p:ph type="title"/>
          </p:nvPr>
        </p:nvSpPr>
        <p:spPr>
          <a:xfrm>
            <a:off x="360002" y="144605"/>
            <a:ext cx="8439155" cy="436959"/>
          </a:xfrm>
        </p:spPr>
        <p:txBody>
          <a:bodyPr/>
          <a:lstStyle/>
          <a:p>
            <a:r>
              <a:rPr lang="en-GB" dirty="0" smtClean="0"/>
              <a:t>Budget Proposals </a:t>
            </a:r>
            <a:r>
              <a:rPr lang="en-GB" dirty="0"/>
              <a:t>for dc pensions</a:t>
            </a:r>
          </a:p>
        </p:txBody>
      </p:sp>
      <p:grpSp>
        <p:nvGrpSpPr>
          <p:cNvPr id="7" name="Group 79"/>
          <p:cNvGrpSpPr/>
          <p:nvPr/>
        </p:nvGrpSpPr>
        <p:grpSpPr>
          <a:xfrm>
            <a:off x="3352800" y="2842260"/>
            <a:ext cx="1992473" cy="1372980"/>
            <a:chOff x="3352800" y="2979420"/>
            <a:chExt cx="2872740" cy="1372980"/>
          </a:xfrm>
        </p:grpSpPr>
        <p:sp>
          <p:nvSpPr>
            <p:cNvPr id="29" name="Text Placeholder 17"/>
            <p:cNvSpPr txBox="1">
              <a:spLocks/>
            </p:cNvSpPr>
            <p:nvPr/>
          </p:nvSpPr>
          <p:spPr>
            <a:xfrm>
              <a:off x="3790200" y="3436620"/>
              <a:ext cx="2435340" cy="458580"/>
            </a:xfrm>
            <a:prstGeom prst="rect">
              <a:avLst/>
            </a:prstGeom>
            <a:solidFill>
              <a:srgbClr val="5C217A"/>
            </a:solidFill>
          </p:spPr>
          <p:txBody>
            <a:bodyPr vert="horz" wrap="none" lIns="0" tIns="0" rIns="0" bIns="0" rtlCol="0" anchor="ctr" anchorCtr="0">
              <a:noAutofit/>
            </a:bodyPr>
            <a:lstStyle/>
            <a:p>
              <a:pPr algn="ctr"/>
              <a:r>
                <a:rPr lang="en-GB" sz="1200" dirty="0">
                  <a:solidFill>
                    <a:schemeClr val="bg1"/>
                  </a:solidFill>
                  <a:latin typeface="+mj-lt"/>
                </a:rPr>
                <a:t>FLEXI-ACCESS </a:t>
              </a:r>
              <a:endParaRPr lang="en-GB" sz="1200" dirty="0" smtClean="0">
                <a:solidFill>
                  <a:schemeClr val="bg1"/>
                </a:solidFill>
                <a:latin typeface="+mj-lt"/>
              </a:endParaRPr>
            </a:p>
            <a:p>
              <a:pPr algn="ctr"/>
              <a:r>
                <a:rPr lang="en-GB" sz="1200" dirty="0" smtClean="0">
                  <a:solidFill>
                    <a:schemeClr val="bg1"/>
                  </a:solidFill>
                  <a:latin typeface="+mj-lt"/>
                </a:rPr>
                <a:t>DRAWDOWN</a:t>
              </a:r>
              <a:endParaRPr lang="en-GB" sz="1200" dirty="0">
                <a:solidFill>
                  <a:schemeClr val="bg1"/>
                </a:solidFill>
                <a:latin typeface="+mj-lt"/>
              </a:endParaRPr>
            </a:p>
          </p:txBody>
        </p:sp>
        <p:sp>
          <p:nvSpPr>
            <p:cNvPr id="55" name="Text Placeholder 17"/>
            <p:cNvSpPr txBox="1">
              <a:spLocks/>
            </p:cNvSpPr>
            <p:nvPr/>
          </p:nvSpPr>
          <p:spPr>
            <a:xfrm>
              <a:off x="3790200" y="2979420"/>
              <a:ext cx="2435340" cy="458580"/>
            </a:xfrm>
            <a:prstGeom prst="rect">
              <a:avLst/>
            </a:prstGeom>
            <a:solidFill>
              <a:srgbClr val="FF6600"/>
            </a:solidFill>
          </p:spPr>
          <p:txBody>
            <a:bodyPr vert="horz" wrap="none" lIns="0" tIns="0" rIns="0" bIns="0" rtlCol="0" anchor="ctr" anchorCtr="0">
              <a:noAutofit/>
            </a:bodyPr>
            <a:lstStyle/>
            <a:p>
              <a:pPr algn="ctr"/>
              <a:r>
                <a:rPr lang="en-GB" sz="1200" dirty="0">
                  <a:solidFill>
                    <a:schemeClr val="bg1"/>
                  </a:solidFill>
                  <a:latin typeface="+mj-lt"/>
                </a:rPr>
                <a:t>CAPPED DRAWDOWN</a:t>
              </a:r>
            </a:p>
          </p:txBody>
        </p:sp>
        <p:sp>
          <p:nvSpPr>
            <p:cNvPr id="56" name="Text Placeholder 17"/>
            <p:cNvSpPr txBox="1">
              <a:spLocks/>
            </p:cNvSpPr>
            <p:nvPr/>
          </p:nvSpPr>
          <p:spPr>
            <a:xfrm>
              <a:off x="3790200" y="3893820"/>
              <a:ext cx="2435340" cy="458580"/>
            </a:xfrm>
            <a:prstGeom prst="rect">
              <a:avLst/>
            </a:prstGeom>
            <a:solidFill>
              <a:schemeClr val="accent5"/>
            </a:solidFill>
          </p:spPr>
          <p:txBody>
            <a:bodyPr vert="horz" wrap="none" lIns="0" tIns="0" rIns="0" bIns="0" rtlCol="0" anchor="ctr" anchorCtr="0">
              <a:noAutofit/>
            </a:bodyPr>
            <a:lstStyle/>
            <a:p>
              <a:pPr algn="ctr"/>
              <a:r>
                <a:rPr lang="en-GB" sz="1200" dirty="0">
                  <a:solidFill>
                    <a:schemeClr val="bg1"/>
                  </a:solidFill>
                  <a:latin typeface="+mj-lt"/>
                </a:rPr>
                <a:t>SHORT-TERM </a:t>
              </a:r>
              <a:endParaRPr lang="en-GB" sz="1200" dirty="0" smtClean="0">
                <a:solidFill>
                  <a:schemeClr val="bg1"/>
                </a:solidFill>
                <a:latin typeface="+mj-lt"/>
              </a:endParaRPr>
            </a:p>
            <a:p>
              <a:pPr algn="ctr"/>
              <a:r>
                <a:rPr lang="en-GB" sz="1200" dirty="0" smtClean="0">
                  <a:solidFill>
                    <a:schemeClr val="bg1"/>
                  </a:solidFill>
                  <a:latin typeface="+mj-lt"/>
                </a:rPr>
                <a:t>ANNUITY</a:t>
              </a:r>
              <a:endParaRPr lang="en-GB" sz="1200" dirty="0">
                <a:solidFill>
                  <a:schemeClr val="bg1"/>
                </a:solidFill>
                <a:latin typeface="+mj-lt"/>
              </a:endParaRPr>
            </a:p>
          </p:txBody>
        </p:sp>
        <p:cxnSp>
          <p:nvCxnSpPr>
            <p:cNvPr id="67" name="Straight Connector 66"/>
            <p:cNvCxnSpPr/>
            <p:nvPr/>
          </p:nvCxnSpPr>
          <p:spPr>
            <a:xfrm>
              <a:off x="3710940" y="2994660"/>
              <a:ext cx="0" cy="135636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352800" y="3680460"/>
              <a:ext cx="312420" cy="0"/>
            </a:xfrm>
            <a:prstGeom prst="line">
              <a:avLst/>
            </a:prstGeom>
            <a:ln w="254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Text Placeholder 17"/>
          <p:cNvSpPr txBox="1">
            <a:spLocks/>
          </p:cNvSpPr>
          <p:nvPr/>
        </p:nvSpPr>
        <p:spPr>
          <a:xfrm>
            <a:off x="213360" y="4411980"/>
            <a:ext cx="1935480" cy="458580"/>
          </a:xfrm>
          <a:prstGeom prst="rect">
            <a:avLst/>
          </a:prstGeom>
          <a:solidFill>
            <a:srgbClr val="5C217A"/>
          </a:solidFill>
        </p:spPr>
        <p:txBody>
          <a:bodyPr vert="horz" wrap="none" lIns="0" tIns="0" rIns="0" bIns="0" rtlCol="0" anchor="ctr" anchorCtr="0">
            <a:noAutofit/>
          </a:bodyPr>
          <a:lstStyle/>
          <a:p>
            <a:pPr algn="ctr"/>
            <a:r>
              <a:rPr lang="en-GB" sz="1600" dirty="0" smtClean="0">
                <a:solidFill>
                  <a:schemeClr val="bg1"/>
                </a:solidFill>
                <a:latin typeface="+mj-lt"/>
              </a:rPr>
              <a:t>FULL or PARTIAL</a:t>
            </a:r>
            <a:endParaRPr lang="en-GB" sz="1600" dirty="0">
              <a:solidFill>
                <a:schemeClr val="bg1"/>
              </a:solidFill>
              <a:latin typeface="+mj-lt"/>
            </a:endParaRPr>
          </a:p>
        </p:txBody>
      </p:sp>
      <p:sp>
        <p:nvSpPr>
          <p:cNvPr id="6" name="Slide Number Placeholder 5"/>
          <p:cNvSpPr>
            <a:spLocks noGrp="1"/>
          </p:cNvSpPr>
          <p:nvPr>
            <p:ph type="sldNum" sz="quarter" idx="12"/>
          </p:nvPr>
        </p:nvSpPr>
        <p:spPr/>
        <p:txBody>
          <a:bodyPr/>
          <a:lstStyle/>
          <a:p>
            <a:fld id="{CB8327D9-7E90-439A-868A-1BBFE9AB58D1}" type="slidenum">
              <a:rPr lang="en-GB" smtClean="0"/>
              <a:pPr/>
              <a:t>4</a:t>
            </a:fld>
            <a:endParaRPr lang="en-GB" dirty="0"/>
          </a:p>
        </p:txBody>
      </p:sp>
    </p:spTree>
    <p:extLst>
      <p:ext uri="{BB962C8B-B14F-4D97-AF65-F5344CB8AC3E}">
        <p14:creationId xmlns:p14="http://schemas.microsoft.com/office/powerpoint/2010/main" val="7628217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Initial impact of budget changes</a:t>
            </a:r>
            <a:endParaRPr lang="en-GB" dirty="0"/>
          </a:p>
        </p:txBody>
      </p:sp>
      <p:sp>
        <p:nvSpPr>
          <p:cNvPr id="2" name="Slide Number Placeholder 1"/>
          <p:cNvSpPr>
            <a:spLocks noGrp="1"/>
          </p:cNvSpPr>
          <p:nvPr>
            <p:ph type="sldNum" sz="quarter" idx="12"/>
          </p:nvPr>
        </p:nvSpPr>
        <p:spPr/>
        <p:txBody>
          <a:bodyPr/>
          <a:lstStyle/>
          <a:p>
            <a:fld id="{CB8327D9-7E90-439A-868A-1BBFE9AB58D1}" type="slidenum">
              <a:rPr lang="en-GB" smtClean="0"/>
              <a:pPr/>
              <a:t>5</a:t>
            </a:fld>
            <a:endParaRPr lang="en-GB" dirty="0"/>
          </a:p>
        </p:txBody>
      </p:sp>
      <p:sp>
        <p:nvSpPr>
          <p:cNvPr id="6" name="Text Placeholder 2"/>
          <p:cNvSpPr txBox="1">
            <a:spLocks/>
          </p:cNvSpPr>
          <p:nvPr/>
        </p:nvSpPr>
        <p:spPr>
          <a:xfrm>
            <a:off x="252918" y="4292494"/>
            <a:ext cx="8666117" cy="655790"/>
          </a:xfrm>
          <a:prstGeom prst="rect">
            <a:avLst/>
          </a:prstGeom>
        </p:spPr>
        <p:txBody>
          <a:bodyPr lIns="77907" tIns="38953" rIns="77907" bIns="38953"/>
          <a:lstStyle/>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a:t>Increased proportion </a:t>
            </a:r>
            <a:r>
              <a:rPr lang="en-GB" sz="1600" kern="0" dirty="0" smtClean="0"/>
              <a:t>of </a:t>
            </a:r>
            <a:r>
              <a:rPr lang="en-GB" sz="1600" b="1" kern="0" dirty="0" smtClean="0"/>
              <a:t>advised </a:t>
            </a:r>
            <a:r>
              <a:rPr lang="en-GB" sz="1600" kern="0" dirty="0" smtClean="0"/>
              <a:t>customers </a:t>
            </a:r>
            <a:r>
              <a:rPr lang="en-GB" sz="1600" kern="0" dirty="0"/>
              <a:t>taking </a:t>
            </a:r>
            <a:r>
              <a:rPr lang="en-GB" sz="1600" b="1" kern="0" dirty="0" smtClean="0"/>
              <a:t>drawdown</a:t>
            </a:r>
            <a:r>
              <a:rPr lang="en-GB" sz="1600" kern="0" dirty="0" smtClean="0"/>
              <a:t>;</a:t>
            </a:r>
          </a:p>
          <a:p>
            <a:pPr marL="2209806" lvl="5" defTabSz="757434" fontAlgn="base">
              <a:spcBef>
                <a:spcPct val="20000"/>
              </a:spcBef>
              <a:spcAft>
                <a:spcPct val="0"/>
              </a:spcAft>
              <a:buClr>
                <a:srgbClr val="8031A7"/>
              </a:buClr>
              <a:defRPr/>
            </a:pPr>
            <a:r>
              <a:rPr lang="en-GB" sz="1600" kern="0" dirty="0"/>
              <a:t> </a:t>
            </a:r>
            <a:r>
              <a:rPr lang="en-GB" sz="1600" kern="0" dirty="0" smtClean="0"/>
              <a:t>       </a:t>
            </a:r>
            <a:r>
              <a:rPr lang="en-GB" sz="1600" b="1" kern="0" dirty="0" smtClean="0"/>
              <a:t>non-advised</a:t>
            </a:r>
            <a:r>
              <a:rPr lang="en-GB" sz="1600" kern="0" dirty="0" smtClean="0"/>
              <a:t> customers taking </a:t>
            </a:r>
            <a:r>
              <a:rPr lang="en-GB" sz="1600" b="1" kern="0" dirty="0" smtClean="0"/>
              <a:t>cash</a:t>
            </a:r>
            <a:r>
              <a:rPr lang="en-GB" sz="1600" kern="0" dirty="0" smtClean="0"/>
              <a:t> </a:t>
            </a:r>
            <a:r>
              <a:rPr lang="en-GB" sz="1600" kern="0" dirty="0"/>
              <a:t>via the new triviality </a:t>
            </a:r>
            <a:r>
              <a:rPr lang="en-GB" sz="1600" kern="0" dirty="0" smtClean="0"/>
              <a:t>limit.</a:t>
            </a:r>
            <a:endParaRPr lang="en-GB" sz="1600" kern="0" dirty="0"/>
          </a:p>
          <a:p>
            <a:pPr marL="381423" lvl="1" defTabSz="757434" fontAlgn="base">
              <a:spcBef>
                <a:spcPct val="20000"/>
              </a:spcBef>
              <a:spcAft>
                <a:spcPct val="0"/>
              </a:spcAft>
              <a:buClr>
                <a:schemeClr val="accent4"/>
              </a:buClr>
              <a:defRPr/>
            </a:pPr>
            <a:endParaRPr lang="en-GB" sz="1400" kern="0" dirty="0"/>
          </a:p>
          <a:p>
            <a:pPr marL="742781" lvl="1" indent="-285685" defTabSz="757434" fontAlgn="base">
              <a:spcBef>
                <a:spcPct val="20000"/>
              </a:spcBef>
              <a:spcAft>
                <a:spcPct val="0"/>
              </a:spcAft>
              <a:buFont typeface="Wingdings" panose="05000000000000000000" pitchFamily="2" charset="2"/>
              <a:buChar char="Ø"/>
              <a:defRPr/>
            </a:pPr>
            <a:endParaRPr lang="en-GB" sz="1400" b="1" kern="0" dirty="0">
              <a:solidFill>
                <a:srgbClr val="5F5F5F"/>
              </a:solidFill>
              <a:latin typeface="+mj-lt"/>
            </a:endParaRPr>
          </a:p>
          <a:p>
            <a:pPr marL="378717" lvl="1" indent="-189357" defTabSz="757434" fontAlgn="base">
              <a:spcBef>
                <a:spcPts val="17"/>
              </a:spcBef>
              <a:spcAft>
                <a:spcPct val="0"/>
              </a:spcAft>
              <a:buClr>
                <a:srgbClr val="FF5C39"/>
              </a:buClr>
              <a:buSzPct val="100000"/>
              <a:buFont typeface=""/>
              <a:buChar char="•"/>
              <a:defRPr/>
            </a:pPr>
            <a:endParaRPr lang="en-GB" sz="1400" kern="0" dirty="0">
              <a:solidFill>
                <a:srgbClr val="5F5F5F"/>
              </a:solidFill>
              <a:latin typeface="Georgia"/>
            </a:endParaRPr>
          </a:p>
        </p:txBody>
      </p:sp>
      <p:graphicFrame>
        <p:nvGraphicFramePr>
          <p:cNvPr id="11" name="Chart 10"/>
          <p:cNvGraphicFramePr>
            <a:graphicFrameLocks/>
          </p:cNvGraphicFramePr>
          <p:nvPr>
            <p:extLst>
              <p:ext uri="{D42A27DB-BD31-4B8C-83A1-F6EECF244321}">
                <p14:modId xmlns:p14="http://schemas.microsoft.com/office/powerpoint/2010/main" val="1421440452"/>
              </p:ext>
            </p:extLst>
          </p:nvPr>
        </p:nvGraphicFramePr>
        <p:xfrm>
          <a:off x="924942" y="806750"/>
          <a:ext cx="3708552" cy="1684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992113843"/>
              </p:ext>
            </p:extLst>
          </p:nvPr>
        </p:nvGraphicFramePr>
        <p:xfrm>
          <a:off x="4671060" y="812040"/>
          <a:ext cx="4472940" cy="1684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699116958"/>
              </p:ext>
            </p:extLst>
          </p:nvPr>
        </p:nvGraphicFramePr>
        <p:xfrm>
          <a:off x="924942" y="2686397"/>
          <a:ext cx="3738499" cy="1594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989222624"/>
              </p:ext>
            </p:extLst>
          </p:nvPr>
        </p:nvGraphicFramePr>
        <p:xfrm>
          <a:off x="4671060" y="2686396"/>
          <a:ext cx="4472940" cy="1628958"/>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5911436" y="646971"/>
            <a:ext cx="1183592" cy="307649"/>
          </a:xfrm>
          <a:prstGeom prst="rect">
            <a:avLst/>
          </a:prstGeom>
          <a:noFill/>
        </p:spPr>
        <p:txBody>
          <a:bodyPr wrap="square" lIns="0" tIns="0" rIns="0" bIns="0" rtlCol="0">
            <a:noAutofit/>
          </a:bodyPr>
          <a:lstStyle/>
          <a:p>
            <a:r>
              <a:rPr lang="en-GB" sz="1400" dirty="0">
                <a:solidFill>
                  <a:schemeClr val="accent5"/>
                </a:solidFill>
              </a:rPr>
              <a:t>By </a:t>
            </a:r>
            <a:r>
              <a:rPr lang="en-GB" sz="1400" dirty="0" smtClean="0">
                <a:solidFill>
                  <a:schemeClr val="accent5"/>
                </a:solidFill>
              </a:rPr>
              <a:t>Fund Size</a:t>
            </a:r>
            <a:endParaRPr lang="en-GB" sz="1400" dirty="0">
              <a:solidFill>
                <a:schemeClr val="accent5"/>
              </a:solidFill>
            </a:endParaRPr>
          </a:p>
        </p:txBody>
      </p:sp>
      <p:cxnSp>
        <p:nvCxnSpPr>
          <p:cNvPr id="17" name="Straight Connector 16"/>
          <p:cNvCxnSpPr/>
          <p:nvPr/>
        </p:nvCxnSpPr>
        <p:spPr>
          <a:xfrm>
            <a:off x="231502" y="2595880"/>
            <a:ext cx="8668658" cy="0"/>
          </a:xfrm>
          <a:prstGeom prst="line">
            <a:avLst/>
          </a:prstGeom>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a:xfrm>
            <a:off x="170542" y="1408971"/>
            <a:ext cx="1095693" cy="434342"/>
          </a:xfrm>
          <a:prstGeom prst="rect">
            <a:avLst/>
          </a:prstGeom>
          <a:solidFill>
            <a:schemeClr val="bg1"/>
          </a:solidFill>
        </p:spPr>
        <p:txBody>
          <a:bodyPr wrap="square" lIns="0" tIns="0" rIns="0" bIns="0" rtlCol="0">
            <a:noAutofit/>
          </a:bodyPr>
          <a:lstStyle/>
          <a:p>
            <a:r>
              <a:rPr lang="en-GB" sz="1400" dirty="0">
                <a:solidFill>
                  <a:schemeClr val="accent5"/>
                </a:solidFill>
              </a:rPr>
              <a:t>a</a:t>
            </a:r>
            <a:r>
              <a:rPr lang="en-GB" sz="1400" dirty="0" smtClean="0">
                <a:solidFill>
                  <a:schemeClr val="accent5"/>
                </a:solidFill>
              </a:rPr>
              <a:t>dvised </a:t>
            </a:r>
            <a:r>
              <a:rPr lang="en-GB" sz="1400" dirty="0">
                <a:solidFill>
                  <a:schemeClr val="accent5"/>
                </a:solidFill>
              </a:rPr>
              <a:t>c</a:t>
            </a:r>
            <a:r>
              <a:rPr lang="en-GB" sz="1400" dirty="0" smtClean="0">
                <a:solidFill>
                  <a:schemeClr val="accent5"/>
                </a:solidFill>
              </a:rPr>
              <a:t>ustomers</a:t>
            </a:r>
            <a:endParaRPr lang="en-GB" sz="1400" dirty="0">
              <a:solidFill>
                <a:schemeClr val="accent5"/>
              </a:solidFill>
            </a:endParaRPr>
          </a:p>
        </p:txBody>
      </p:sp>
      <p:sp>
        <p:nvSpPr>
          <p:cNvPr id="20" name="TextBox 19"/>
          <p:cNvSpPr txBox="1"/>
          <p:nvPr/>
        </p:nvSpPr>
        <p:spPr>
          <a:xfrm>
            <a:off x="170542" y="3179714"/>
            <a:ext cx="1095693" cy="434342"/>
          </a:xfrm>
          <a:prstGeom prst="rect">
            <a:avLst/>
          </a:prstGeom>
          <a:solidFill>
            <a:schemeClr val="bg1"/>
          </a:solidFill>
        </p:spPr>
        <p:txBody>
          <a:bodyPr wrap="square" lIns="0" tIns="0" rIns="0" bIns="0" rtlCol="0">
            <a:noAutofit/>
          </a:bodyPr>
          <a:lstStyle/>
          <a:p>
            <a:r>
              <a:rPr lang="en-GB" sz="1400" dirty="0">
                <a:solidFill>
                  <a:schemeClr val="accent5"/>
                </a:solidFill>
              </a:rPr>
              <a:t>n</a:t>
            </a:r>
            <a:r>
              <a:rPr lang="en-GB" sz="1400" dirty="0" smtClean="0">
                <a:solidFill>
                  <a:schemeClr val="accent5"/>
                </a:solidFill>
              </a:rPr>
              <a:t>on-advised customers</a:t>
            </a:r>
            <a:endParaRPr lang="en-GB" sz="1400" dirty="0">
              <a:solidFill>
                <a:schemeClr val="accent5"/>
              </a:solidFill>
            </a:endParaRPr>
          </a:p>
        </p:txBody>
      </p:sp>
      <p:cxnSp>
        <p:nvCxnSpPr>
          <p:cNvPr id="21" name="Straight Connector 20"/>
          <p:cNvCxnSpPr/>
          <p:nvPr/>
        </p:nvCxnSpPr>
        <p:spPr>
          <a:xfrm flipV="1">
            <a:off x="4663441" y="764510"/>
            <a:ext cx="0" cy="3453314"/>
          </a:xfrm>
          <a:prstGeom prst="line">
            <a:avLst/>
          </a:prstGeom>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2306453" y="646971"/>
            <a:ext cx="1095693" cy="307649"/>
          </a:xfrm>
          <a:prstGeom prst="rect">
            <a:avLst/>
          </a:prstGeom>
          <a:solidFill>
            <a:schemeClr val="bg1"/>
          </a:solidFill>
        </p:spPr>
        <p:txBody>
          <a:bodyPr wrap="square" lIns="0" tIns="0" rIns="0" bIns="0" rtlCol="0">
            <a:noAutofit/>
          </a:bodyPr>
          <a:lstStyle/>
          <a:p>
            <a:r>
              <a:rPr lang="en-GB" sz="1400" dirty="0">
                <a:solidFill>
                  <a:schemeClr val="accent5"/>
                </a:solidFill>
              </a:rPr>
              <a:t>By Customer</a:t>
            </a:r>
          </a:p>
        </p:txBody>
      </p:sp>
      <p:sp>
        <p:nvSpPr>
          <p:cNvPr id="24" name="Rectangle 23"/>
          <p:cNvSpPr/>
          <p:nvPr/>
        </p:nvSpPr>
        <p:spPr>
          <a:xfrm>
            <a:off x="7932420" y="2902857"/>
            <a:ext cx="986609" cy="102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6"/>
          <p:cNvSpPr>
            <a:spLocks noGrp="1"/>
          </p:cNvSpPr>
          <p:nvPr>
            <p:ph type="body" sz="quarter" idx="4294967295"/>
          </p:nvPr>
        </p:nvSpPr>
        <p:spPr>
          <a:xfrm>
            <a:off x="395514" y="4779918"/>
            <a:ext cx="3576638" cy="228600"/>
          </a:xfrm>
          <a:prstGeom prst="rect">
            <a:avLst/>
          </a:prstGeom>
        </p:spPr>
        <p:txBody>
          <a:bodyPr/>
          <a:lstStyle/>
          <a:p>
            <a:pPr marL="0" indent="0">
              <a:buNone/>
            </a:pPr>
            <a:r>
              <a:rPr lang="en-GB" sz="800" dirty="0" smtClean="0">
                <a:latin typeface="Arial" panose="020B0604020202020204" pitchFamily="34" charset="0"/>
                <a:cs typeface="Arial" panose="020B0604020202020204" pitchFamily="34" charset="0"/>
              </a:rPr>
              <a:t>Source: Royal London</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366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CUSTOMER TRENDS – UK POPulation 65+</a:t>
            </a:r>
            <a:endParaRPr lang="en-GB" dirty="0"/>
          </a:p>
        </p:txBody>
      </p:sp>
      <p:sp>
        <p:nvSpPr>
          <p:cNvPr id="4" name="Slide Number Placeholder 3"/>
          <p:cNvSpPr>
            <a:spLocks noGrp="1"/>
          </p:cNvSpPr>
          <p:nvPr>
            <p:ph type="sldNum" sz="quarter" idx="12"/>
          </p:nvPr>
        </p:nvSpPr>
        <p:spPr/>
        <p:txBody>
          <a:bodyPr/>
          <a:lstStyle/>
          <a:p>
            <a:fld id="{CB8327D9-7E90-439A-868A-1BBFE9AB58D1}" type="slidenum">
              <a:rPr lang="en-GB" smtClean="0"/>
              <a:pPr/>
              <a:t>6</a:t>
            </a:fld>
            <a:endParaRPr lang="en-GB" dirty="0"/>
          </a:p>
        </p:txBody>
      </p:sp>
      <p:sp>
        <p:nvSpPr>
          <p:cNvPr id="6" name="Text Placeholder 5"/>
          <p:cNvSpPr>
            <a:spLocks noGrp="1"/>
          </p:cNvSpPr>
          <p:nvPr>
            <p:ph type="body" sz="quarter" idx="13"/>
          </p:nvPr>
        </p:nvSpPr>
        <p:spPr/>
        <p:txBody>
          <a:bodyPr/>
          <a:lstStyle/>
          <a:p>
            <a:r>
              <a:rPr lang="en-GB" dirty="0" smtClean="0"/>
              <a:t> </a:t>
            </a:r>
            <a:endParaRPr lang="en-GB" dirty="0"/>
          </a:p>
        </p:txBody>
      </p:sp>
      <p:sp>
        <p:nvSpPr>
          <p:cNvPr id="9" name="Text Placeholder 6"/>
          <p:cNvSpPr>
            <a:spLocks noGrp="1"/>
          </p:cNvSpPr>
          <p:nvPr>
            <p:ph type="body" sz="quarter" idx="4294967295"/>
          </p:nvPr>
        </p:nvSpPr>
        <p:spPr>
          <a:xfrm>
            <a:off x="563880" y="4730115"/>
            <a:ext cx="3576638" cy="228600"/>
          </a:xfrm>
        </p:spPr>
        <p:txBody>
          <a:bodyPr/>
          <a:lstStyle/>
          <a:p>
            <a:pPr marL="0" indent="0">
              <a:buNone/>
            </a:pPr>
            <a:r>
              <a:rPr lang="en-GB" sz="800" dirty="0" smtClean="0">
                <a:latin typeface="Arial" panose="020B0604020202020204" pitchFamily="34" charset="0"/>
                <a:cs typeface="Arial" panose="020B0604020202020204" pitchFamily="34" charset="0"/>
              </a:rPr>
              <a:t>Source: ONS</a:t>
            </a:r>
            <a:endParaRPr lang="en-GB" sz="8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538602196"/>
              </p:ext>
            </p:extLst>
          </p:nvPr>
        </p:nvGraphicFramePr>
        <p:xfrm>
          <a:off x="1334046" y="730285"/>
          <a:ext cx="6575514" cy="341499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p:cNvSpPr txBox="1">
            <a:spLocks/>
          </p:cNvSpPr>
          <p:nvPr/>
        </p:nvSpPr>
        <p:spPr>
          <a:xfrm>
            <a:off x="2423411" y="4328847"/>
            <a:ext cx="4289447" cy="536382"/>
          </a:xfrm>
          <a:prstGeom prst="rect">
            <a:avLst/>
          </a:prstGeom>
        </p:spPr>
        <p:txBody>
          <a:bodyPr lIns="77907" tIns="38953" rIns="77907" bIns="38953"/>
          <a:lstStyle/>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smtClean="0"/>
              <a:t>People are living longer than ever</a:t>
            </a:r>
            <a:endParaRPr lang="en-GB" sz="1600" kern="0" dirty="0"/>
          </a:p>
          <a:p>
            <a:pPr marL="381423" lvl="1" defTabSz="757434" fontAlgn="base">
              <a:spcBef>
                <a:spcPct val="20000"/>
              </a:spcBef>
              <a:spcAft>
                <a:spcPct val="0"/>
              </a:spcAft>
              <a:buClr>
                <a:schemeClr val="accent4"/>
              </a:buClr>
              <a:defRPr/>
            </a:pPr>
            <a:endParaRPr lang="en-GB" sz="1400" kern="0" dirty="0"/>
          </a:p>
          <a:p>
            <a:pPr marL="742781" lvl="1" indent="-285685" defTabSz="757434" fontAlgn="base">
              <a:spcBef>
                <a:spcPct val="20000"/>
              </a:spcBef>
              <a:spcAft>
                <a:spcPct val="0"/>
              </a:spcAft>
              <a:buFont typeface="Wingdings" panose="05000000000000000000" pitchFamily="2" charset="2"/>
              <a:buChar char="Ø"/>
              <a:defRPr/>
            </a:pPr>
            <a:endParaRPr lang="en-GB" sz="1400" b="1" kern="0" dirty="0">
              <a:solidFill>
                <a:srgbClr val="5F5F5F"/>
              </a:solidFill>
              <a:latin typeface="+mj-lt"/>
            </a:endParaRPr>
          </a:p>
          <a:p>
            <a:pPr marL="378717" lvl="1" indent="-189357" defTabSz="757434" fontAlgn="base">
              <a:spcBef>
                <a:spcPts val="17"/>
              </a:spcBef>
              <a:spcAft>
                <a:spcPct val="0"/>
              </a:spcAft>
              <a:buClr>
                <a:srgbClr val="FF5C39"/>
              </a:buClr>
              <a:buSzPct val="100000"/>
              <a:buFont typeface=""/>
              <a:buChar char="•"/>
              <a:defRPr/>
            </a:pPr>
            <a:endParaRPr lang="en-GB" sz="1400" kern="0" dirty="0">
              <a:solidFill>
                <a:srgbClr val="5F5F5F"/>
              </a:solidFill>
              <a:latin typeface="Georgia"/>
            </a:endParaRPr>
          </a:p>
        </p:txBody>
      </p:sp>
    </p:spTree>
    <p:extLst>
      <p:ext uri="{BB962C8B-B14F-4D97-AF65-F5344CB8AC3E}">
        <p14:creationId xmlns:p14="http://schemas.microsoft.com/office/powerpoint/2010/main" val="2377649154"/>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CUSTOMER TRENDs – healthy expectations </a:t>
            </a:r>
            <a:endParaRPr lang="en-GB" dirty="0"/>
          </a:p>
        </p:txBody>
      </p:sp>
      <p:sp>
        <p:nvSpPr>
          <p:cNvPr id="5" name="Slide Number Placeholder 4"/>
          <p:cNvSpPr>
            <a:spLocks noGrp="1"/>
          </p:cNvSpPr>
          <p:nvPr>
            <p:ph type="sldNum" sz="quarter" idx="12"/>
          </p:nvPr>
        </p:nvSpPr>
        <p:spPr/>
        <p:txBody>
          <a:bodyPr/>
          <a:lstStyle/>
          <a:p>
            <a:fld id="{CB8327D9-7E90-439A-868A-1BBFE9AB58D1}" type="slidenum">
              <a:rPr lang="en-GB" smtClean="0"/>
              <a:pPr/>
              <a:t>7</a:t>
            </a:fld>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380586594"/>
              </p:ext>
            </p:extLst>
          </p:nvPr>
        </p:nvGraphicFramePr>
        <p:xfrm>
          <a:off x="1152268" y="798662"/>
          <a:ext cx="7404992" cy="32018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p:cNvSpPr txBox="1">
            <a:spLocks/>
          </p:cNvSpPr>
          <p:nvPr/>
        </p:nvSpPr>
        <p:spPr>
          <a:xfrm>
            <a:off x="751003" y="4127058"/>
            <a:ext cx="8209393" cy="536382"/>
          </a:xfrm>
          <a:prstGeom prst="rect">
            <a:avLst/>
          </a:prstGeom>
        </p:spPr>
        <p:txBody>
          <a:bodyPr lIns="77907" tIns="38953" rIns="77907" bIns="38953"/>
          <a:lstStyle/>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smtClean="0"/>
              <a:t>Male life expectancy at age 65 is currently 18 years (was 12 years in 1971)</a:t>
            </a:r>
          </a:p>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smtClean="0"/>
              <a:t>Female life </a:t>
            </a:r>
            <a:r>
              <a:rPr lang="en-GB" sz="1600" kern="0" dirty="0"/>
              <a:t>expectancy at age 65 is currently </a:t>
            </a:r>
            <a:r>
              <a:rPr lang="en-GB" sz="1600" kern="0" dirty="0" smtClean="0"/>
              <a:t>21 </a:t>
            </a:r>
            <a:r>
              <a:rPr lang="en-GB" sz="1600" kern="0" dirty="0"/>
              <a:t>years (was </a:t>
            </a:r>
            <a:r>
              <a:rPr lang="en-GB" sz="1600" kern="0" dirty="0" smtClean="0"/>
              <a:t>16 </a:t>
            </a:r>
            <a:r>
              <a:rPr lang="en-GB" sz="1600" kern="0" dirty="0"/>
              <a:t>years </a:t>
            </a:r>
            <a:r>
              <a:rPr lang="en-GB" sz="1600" kern="0" dirty="0" smtClean="0"/>
              <a:t>in 1971)</a:t>
            </a:r>
            <a:endParaRPr lang="en-GB" sz="1600" kern="0" dirty="0"/>
          </a:p>
          <a:p>
            <a:pPr marL="667172" lvl="1" indent="-285750" defTabSz="757434" fontAlgn="base">
              <a:spcBef>
                <a:spcPct val="20000"/>
              </a:spcBef>
              <a:spcAft>
                <a:spcPct val="0"/>
              </a:spcAft>
              <a:buClr>
                <a:srgbClr val="8031A7"/>
              </a:buClr>
              <a:buFont typeface="Wingdings" panose="05000000000000000000" pitchFamily="2" charset="2"/>
              <a:buChar char="Ø"/>
              <a:defRPr/>
            </a:pPr>
            <a:endParaRPr lang="en-GB" sz="1400" kern="0" dirty="0"/>
          </a:p>
          <a:p>
            <a:pPr marL="381423" lvl="1" defTabSz="757434" fontAlgn="base">
              <a:spcBef>
                <a:spcPct val="20000"/>
              </a:spcBef>
              <a:spcAft>
                <a:spcPct val="0"/>
              </a:spcAft>
              <a:buClr>
                <a:schemeClr val="accent4"/>
              </a:buClr>
              <a:defRPr/>
            </a:pPr>
            <a:endParaRPr lang="en-GB" sz="1400" kern="0" dirty="0"/>
          </a:p>
          <a:p>
            <a:pPr marL="742781" lvl="1" indent="-285685" defTabSz="757434" fontAlgn="base">
              <a:spcBef>
                <a:spcPct val="20000"/>
              </a:spcBef>
              <a:spcAft>
                <a:spcPct val="0"/>
              </a:spcAft>
              <a:buFont typeface="Wingdings" panose="05000000000000000000" pitchFamily="2" charset="2"/>
              <a:buChar char="Ø"/>
              <a:defRPr/>
            </a:pPr>
            <a:endParaRPr lang="en-GB" sz="1400" b="1" kern="0" dirty="0">
              <a:solidFill>
                <a:srgbClr val="5F5F5F"/>
              </a:solidFill>
              <a:latin typeface="+mj-lt"/>
            </a:endParaRPr>
          </a:p>
          <a:p>
            <a:pPr marL="378717" lvl="1" indent="-189357" defTabSz="757434" fontAlgn="base">
              <a:spcBef>
                <a:spcPts val="17"/>
              </a:spcBef>
              <a:spcAft>
                <a:spcPct val="0"/>
              </a:spcAft>
              <a:buClr>
                <a:srgbClr val="FF5C39"/>
              </a:buClr>
              <a:buSzPct val="100000"/>
              <a:buFont typeface=""/>
              <a:buChar char="•"/>
              <a:defRPr/>
            </a:pPr>
            <a:endParaRPr lang="en-GB" sz="1400" kern="0" dirty="0">
              <a:solidFill>
                <a:srgbClr val="5F5F5F"/>
              </a:solidFill>
              <a:latin typeface="Georgia"/>
            </a:endParaRPr>
          </a:p>
        </p:txBody>
      </p:sp>
      <p:sp>
        <p:nvSpPr>
          <p:cNvPr id="12" name="Text Placeholder 7"/>
          <p:cNvSpPr>
            <a:spLocks noGrp="1"/>
          </p:cNvSpPr>
          <p:nvPr>
            <p:ph type="body" sz="quarter" idx="4294967295"/>
          </p:nvPr>
        </p:nvSpPr>
        <p:spPr>
          <a:xfrm>
            <a:off x="408840" y="4767217"/>
            <a:ext cx="3576638" cy="228600"/>
          </a:xfrm>
          <a:prstGeom prst="rect">
            <a:avLst/>
          </a:prstGeom>
        </p:spPr>
        <p:txBody>
          <a:bodyPr/>
          <a:lstStyle/>
          <a:p>
            <a:pPr marL="0" indent="0">
              <a:buNone/>
            </a:pPr>
            <a:r>
              <a:rPr lang="en-GB" sz="800" dirty="0" smtClean="0">
                <a:latin typeface="Arial" panose="020B0604020202020204" pitchFamily="34" charset="0"/>
                <a:cs typeface="Arial" panose="020B0604020202020204" pitchFamily="34" charset="0"/>
              </a:rPr>
              <a:t>Source: Cazalet Consulting</a:t>
            </a: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64915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Customer TRENDS - segmentation</a:t>
            </a:r>
            <a:endParaRPr lang="en-GB" dirty="0"/>
          </a:p>
        </p:txBody>
      </p:sp>
      <p:sp>
        <p:nvSpPr>
          <p:cNvPr id="4" name="Slide Number Placeholder 3"/>
          <p:cNvSpPr>
            <a:spLocks noGrp="1"/>
          </p:cNvSpPr>
          <p:nvPr>
            <p:ph type="sldNum" sz="quarter" idx="12"/>
          </p:nvPr>
        </p:nvSpPr>
        <p:spPr/>
        <p:txBody>
          <a:bodyPr/>
          <a:lstStyle/>
          <a:p>
            <a:fld id="{CB8327D9-7E90-439A-868A-1BBFE9AB58D1}" type="slidenum">
              <a:rPr lang="en-GB" smtClean="0"/>
              <a:pPr/>
              <a:t>8</a:t>
            </a:fld>
            <a:endParaRPr lang="en-GB" dirty="0"/>
          </a:p>
        </p:txBody>
      </p:sp>
      <p:sp>
        <p:nvSpPr>
          <p:cNvPr id="6" name="Text Placeholder 5"/>
          <p:cNvSpPr>
            <a:spLocks noGrp="1"/>
          </p:cNvSpPr>
          <p:nvPr>
            <p:ph type="body" sz="quarter" idx="13"/>
          </p:nvPr>
        </p:nvSpPr>
        <p:spPr/>
        <p:txBody>
          <a:bodyPr/>
          <a:lstStyle/>
          <a:p>
            <a:r>
              <a:rPr lang="en-GB" dirty="0" smtClean="0"/>
              <a:t> </a:t>
            </a:r>
            <a:endParaRPr lang="en-GB" dirty="0"/>
          </a:p>
        </p:txBody>
      </p:sp>
      <p:sp>
        <p:nvSpPr>
          <p:cNvPr id="34" name="Text Placeholder 6"/>
          <p:cNvSpPr>
            <a:spLocks noGrp="1"/>
          </p:cNvSpPr>
          <p:nvPr>
            <p:ph type="body" sz="quarter" idx="4294967295"/>
          </p:nvPr>
        </p:nvSpPr>
        <p:spPr>
          <a:xfrm>
            <a:off x="405705" y="4800581"/>
            <a:ext cx="3576638" cy="228600"/>
          </a:xfrm>
        </p:spPr>
        <p:txBody>
          <a:bodyPr/>
          <a:lstStyle/>
          <a:p>
            <a:pPr marL="0" indent="0">
              <a:buNone/>
            </a:pPr>
            <a:r>
              <a:rPr lang="en-GB" sz="800" dirty="0" smtClean="0">
                <a:latin typeface="Arial" panose="020B0604020202020204" pitchFamily="34" charset="0"/>
                <a:cs typeface="Arial" panose="020B0604020202020204" pitchFamily="34" charset="0"/>
              </a:rPr>
              <a:t>Source: Royal London &amp; ONS, Data is shown for 55-64 year olds</a:t>
            </a:r>
            <a:endParaRPr lang="en-GB" sz="800" dirty="0">
              <a:latin typeface="Arial" panose="020B0604020202020204" pitchFamily="34" charset="0"/>
              <a:cs typeface="Arial" panose="020B0604020202020204" pitchFamily="34" charset="0"/>
            </a:endParaRPr>
          </a:p>
        </p:txBody>
      </p:sp>
      <p:sp>
        <p:nvSpPr>
          <p:cNvPr id="2" name="Rectangle 1"/>
          <p:cNvSpPr/>
          <p:nvPr/>
        </p:nvSpPr>
        <p:spPr>
          <a:xfrm>
            <a:off x="415183" y="1427219"/>
            <a:ext cx="1410056" cy="70075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91420" tIns="45709" rIns="91420" bIns="45709" rtlCol="0" anchor="ctr"/>
          <a:lstStyle/>
          <a:p>
            <a:pPr algn="r"/>
            <a:r>
              <a:rPr lang="en-GB" dirty="0" smtClean="0">
                <a:solidFill>
                  <a:schemeClr val="accent5"/>
                </a:solidFill>
              </a:rPr>
              <a:t>Wealthy</a:t>
            </a:r>
            <a:endParaRPr lang="en-GB" dirty="0">
              <a:solidFill>
                <a:schemeClr val="accent5"/>
              </a:solidFill>
            </a:endParaRPr>
          </a:p>
        </p:txBody>
      </p:sp>
      <p:sp>
        <p:nvSpPr>
          <p:cNvPr id="11" name="Rectangle 10"/>
          <p:cNvSpPr/>
          <p:nvPr/>
        </p:nvSpPr>
        <p:spPr>
          <a:xfrm>
            <a:off x="415183" y="2296043"/>
            <a:ext cx="1410056" cy="70075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91420" tIns="45709" rIns="91420" bIns="45709" rtlCol="0" anchor="ctr"/>
          <a:lstStyle/>
          <a:p>
            <a:pPr algn="r"/>
            <a:r>
              <a:rPr lang="en-GB" dirty="0" smtClean="0">
                <a:solidFill>
                  <a:schemeClr val="accent5"/>
                </a:solidFill>
              </a:rPr>
              <a:t>Affluent</a:t>
            </a:r>
            <a:endParaRPr lang="en-GB" dirty="0">
              <a:solidFill>
                <a:schemeClr val="accent5"/>
              </a:solidFill>
            </a:endParaRPr>
          </a:p>
        </p:txBody>
      </p:sp>
      <p:sp>
        <p:nvSpPr>
          <p:cNvPr id="12" name="Rectangle 11"/>
          <p:cNvSpPr/>
          <p:nvPr/>
        </p:nvSpPr>
        <p:spPr>
          <a:xfrm>
            <a:off x="406637" y="3201893"/>
            <a:ext cx="1410056" cy="70075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91420" tIns="45709" rIns="91420" bIns="45709" rtlCol="0" anchor="ctr"/>
          <a:lstStyle/>
          <a:p>
            <a:pPr algn="r"/>
            <a:r>
              <a:rPr lang="en-GB" dirty="0" smtClean="0">
                <a:solidFill>
                  <a:schemeClr val="accent5"/>
                </a:solidFill>
              </a:rPr>
              <a:t>Modest</a:t>
            </a:r>
            <a:endParaRPr lang="en-GB" dirty="0">
              <a:solidFill>
                <a:schemeClr val="accent5"/>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16907574"/>
              </p:ext>
            </p:extLst>
          </p:nvPr>
        </p:nvGraphicFramePr>
        <p:xfrm>
          <a:off x="1904999" y="763358"/>
          <a:ext cx="6286854" cy="3270834"/>
        </p:xfrm>
        <a:graphic>
          <a:graphicData uri="http://schemas.openxmlformats.org/drawingml/2006/table">
            <a:tbl>
              <a:tblPr firstRow="1" bandRow="1">
                <a:tableStyleId>{1FECB4D8-DB02-4DC6-A0A2-4F2EBAE1DC90}</a:tableStyleId>
              </a:tblPr>
              <a:tblGrid>
                <a:gridCol w="1047809"/>
                <a:gridCol w="1047809"/>
                <a:gridCol w="1047809"/>
                <a:gridCol w="1047809"/>
                <a:gridCol w="1047809"/>
                <a:gridCol w="1047809"/>
              </a:tblGrid>
              <a:tr h="274320">
                <a:tc rowSpan="2">
                  <a:txBody>
                    <a:bodyPr/>
                    <a:lstStyle/>
                    <a:p>
                      <a:pPr algn="ctr"/>
                      <a:r>
                        <a:rPr lang="en-GB" sz="1200" b="1" dirty="0" smtClean="0">
                          <a:solidFill>
                            <a:schemeClr val="accent5"/>
                          </a:solidFill>
                        </a:rPr>
                        <a:t>Individual wealth</a:t>
                      </a:r>
                      <a:endParaRPr lang="en-GB" sz="1200" b="1" dirty="0">
                        <a:solidFill>
                          <a:schemeClr val="accent5"/>
                        </a:solidFill>
                      </a:endParaRPr>
                    </a:p>
                  </a:txBody>
                  <a:tcPr anchor="ctr">
                    <a:lnL w="12700" cmpd="sng">
                      <a:noFill/>
                    </a:lnL>
                    <a:lnR>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b="1" dirty="0" smtClean="0">
                          <a:solidFill>
                            <a:schemeClr val="accent5"/>
                          </a:solidFill>
                        </a:rPr>
                        <a:t>Size of segment</a:t>
                      </a:r>
                      <a:endParaRPr lang="en-GB" sz="1200" b="1" dirty="0">
                        <a:solidFill>
                          <a:schemeClr val="accent5"/>
                        </a:solidFill>
                      </a:endParaRPr>
                    </a:p>
                  </a:txBody>
                  <a:tcPr anchor="ctr">
                    <a:lnL>
                      <a:noFill/>
                    </a:lnL>
                    <a:lnR>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b="1" dirty="0" smtClean="0">
                          <a:solidFill>
                            <a:schemeClr val="accent5"/>
                          </a:solidFill>
                        </a:rPr>
                        <a:t>Share of wealth</a:t>
                      </a:r>
                      <a:endParaRPr lang="en-GB" sz="1200" b="1" dirty="0">
                        <a:solidFill>
                          <a:schemeClr val="accent5"/>
                        </a:solidFill>
                      </a:endParaRPr>
                    </a:p>
                  </a:txBody>
                  <a:tcPr anchor="ctr">
                    <a:lnL>
                      <a:noFill/>
                    </a:lnL>
                    <a:lnR>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1200" dirty="0" smtClean="0">
                          <a:solidFill>
                            <a:schemeClr val="accent5"/>
                          </a:solidFill>
                        </a:rPr>
                        <a:t>Average wealth (£k)</a:t>
                      </a:r>
                      <a:endParaRPr lang="en-GB" sz="1200" dirty="0">
                        <a:solidFill>
                          <a:schemeClr val="accent5"/>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dirty="0"/>
                    </a:p>
                  </a:txBody>
                  <a:tcPr/>
                </a:tc>
                <a:tc hMerge="1">
                  <a:txBody>
                    <a:bodyPr/>
                    <a:lstStyle/>
                    <a:p>
                      <a:pPr algn="ctr"/>
                      <a:endParaRPr lang="en-GB" sz="1200" dirty="0"/>
                    </a:p>
                  </a:txBody>
                  <a:tcPr/>
                </a:tc>
              </a:tr>
              <a:tr h="365760">
                <a:tc vMerge="1">
                  <a:txBody>
                    <a:bodyPr/>
                    <a:lstStyle/>
                    <a:p>
                      <a:pPr algn="ctr"/>
                      <a:endParaRPr lang="en-GB" sz="12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accent4"/>
                    </a:solidFill>
                  </a:tcPr>
                </a:tc>
                <a:tc vMerge="1">
                  <a:txBody>
                    <a:bodyPr/>
                    <a:lstStyle/>
                    <a:p>
                      <a:pPr algn="ctr"/>
                      <a:endParaRPr lang="en-GB" sz="120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4"/>
                    </a:solidFill>
                  </a:tcPr>
                </a:tc>
                <a:tc vMerge="1">
                  <a:txBody>
                    <a:bodyPr/>
                    <a:lstStyle/>
                    <a:p>
                      <a:pPr algn="ctr"/>
                      <a:endParaRPr lang="en-GB" sz="120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GB" sz="1200" dirty="0" smtClean="0">
                          <a:solidFill>
                            <a:schemeClr val="bg1"/>
                          </a:solidFill>
                        </a:rPr>
                        <a:t>Property</a:t>
                      </a:r>
                      <a:endParaRPr lang="en-GB" sz="1200" dirty="0">
                        <a:solidFill>
                          <a:schemeClr val="bg1"/>
                        </a:solidFill>
                      </a:endParaRPr>
                    </a:p>
                  </a:txBody>
                  <a:tcPr>
                    <a:lnL>
                      <a:noFill/>
                    </a:lnL>
                    <a:lnR>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C217A"/>
                    </a:solidFill>
                  </a:tcPr>
                </a:tc>
                <a:tc>
                  <a:txBody>
                    <a:bodyPr/>
                    <a:lstStyle/>
                    <a:p>
                      <a:pPr algn="ctr"/>
                      <a:r>
                        <a:rPr lang="en-GB" sz="1200" dirty="0" smtClean="0">
                          <a:solidFill>
                            <a:schemeClr val="bg1"/>
                          </a:solidFill>
                        </a:rPr>
                        <a:t>Pension</a:t>
                      </a:r>
                      <a:endParaRPr lang="en-GB" sz="1200" dirty="0">
                        <a:solidFill>
                          <a:schemeClr val="bg1"/>
                        </a:solidFill>
                      </a:endParaRPr>
                    </a:p>
                  </a:txBody>
                  <a:tcPr>
                    <a:lnL>
                      <a:noFill/>
                    </a:lnL>
                    <a:lnR>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C217A"/>
                    </a:solidFill>
                  </a:tcPr>
                </a:tc>
                <a:tc>
                  <a:txBody>
                    <a:bodyPr/>
                    <a:lstStyle/>
                    <a:p>
                      <a:pPr algn="ctr"/>
                      <a:r>
                        <a:rPr lang="en-GB" sz="1200" dirty="0" smtClean="0">
                          <a:solidFill>
                            <a:schemeClr val="bg1"/>
                          </a:solidFill>
                        </a:rPr>
                        <a:t>Total</a:t>
                      </a:r>
                      <a:endParaRPr lang="en-GB" sz="1200" dirty="0">
                        <a:solidFill>
                          <a:schemeClr val="bg1"/>
                        </a:solidFill>
                      </a:endParaRPr>
                    </a:p>
                  </a:txBody>
                  <a:tcPr>
                    <a:lnL>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C217A"/>
                    </a:solidFill>
                  </a:tcPr>
                </a:tc>
              </a:tr>
              <a:tr h="876918">
                <a:tc>
                  <a:txBody>
                    <a:bodyPr/>
                    <a:lstStyle/>
                    <a:p>
                      <a:pPr algn="ctr"/>
                      <a:r>
                        <a:rPr lang="en-GB" sz="1400" b="0" cap="none" spc="0" dirty="0" smtClean="0">
                          <a:ln>
                            <a:noFill/>
                          </a:ln>
                          <a:solidFill>
                            <a:schemeClr val="accent5"/>
                          </a:solidFill>
                          <a:effectLst/>
                        </a:rPr>
                        <a:t>&gt; £600k</a:t>
                      </a:r>
                      <a:endParaRPr lang="en-GB" sz="1400" b="0" cap="none" spc="0" dirty="0">
                        <a:ln>
                          <a:noFill/>
                        </a:ln>
                        <a:solidFill>
                          <a:schemeClr val="accent5"/>
                        </a:solidFill>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22%</a:t>
                      </a:r>
                      <a:endParaRPr lang="en-GB" sz="1400" b="0" cap="none" spc="0" dirty="0">
                        <a:ln>
                          <a:noFill/>
                        </a:ln>
                        <a:solidFill>
                          <a:schemeClr val="accent5"/>
                        </a:solidFill>
                        <a:effectLst/>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52%</a:t>
                      </a:r>
                      <a:endParaRPr lang="en-GB" sz="1400" b="0" cap="none" spc="0" dirty="0">
                        <a:ln>
                          <a:noFill/>
                        </a:ln>
                        <a:solidFill>
                          <a:schemeClr val="accent5"/>
                        </a:solidFill>
                        <a:effectLst/>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265</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440</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705</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876918">
                <a:tc>
                  <a:txBody>
                    <a:bodyPr/>
                    <a:lstStyle/>
                    <a:p>
                      <a:pPr algn="ctr"/>
                      <a:r>
                        <a:rPr lang="en-GB" sz="1400" b="0" cap="none" spc="0" dirty="0" smtClean="0">
                          <a:ln>
                            <a:noFill/>
                          </a:ln>
                          <a:solidFill>
                            <a:schemeClr val="accent5"/>
                          </a:solidFill>
                          <a:effectLst/>
                        </a:rPr>
                        <a:t>£150k – £600k</a:t>
                      </a:r>
                      <a:endParaRPr lang="en-GB" sz="1400" b="0" cap="none" spc="0" dirty="0">
                        <a:ln>
                          <a:noFill/>
                        </a:ln>
                        <a:solidFill>
                          <a:schemeClr val="accent5"/>
                        </a:solidFill>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49%</a:t>
                      </a:r>
                      <a:endParaRPr lang="en-GB" sz="1400" b="0" cap="none" spc="0" dirty="0">
                        <a:ln>
                          <a:noFill/>
                        </a:ln>
                        <a:solidFill>
                          <a:schemeClr val="accent5"/>
                        </a:solidFill>
                        <a:effectLst/>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43%</a:t>
                      </a:r>
                      <a:endParaRPr lang="en-GB" sz="1400" b="0" cap="none" spc="0" dirty="0">
                        <a:ln>
                          <a:noFill/>
                        </a:ln>
                        <a:solidFill>
                          <a:schemeClr val="accent5"/>
                        </a:solidFill>
                        <a:effectLst/>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147</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113</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260</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876918">
                <a:tc>
                  <a:txBody>
                    <a:bodyPr/>
                    <a:lstStyle/>
                    <a:p>
                      <a:pPr algn="ctr"/>
                      <a:r>
                        <a:rPr lang="en-GB" sz="1400" b="0" cap="none" spc="0" dirty="0" smtClean="0">
                          <a:ln>
                            <a:noFill/>
                          </a:ln>
                          <a:solidFill>
                            <a:schemeClr val="accent5"/>
                          </a:solidFill>
                          <a:effectLst/>
                        </a:rPr>
                        <a:t>&lt; £150k</a:t>
                      </a:r>
                      <a:endParaRPr lang="en-GB" sz="1400" b="0" cap="none" spc="0" dirty="0">
                        <a:ln>
                          <a:noFill/>
                        </a:ln>
                        <a:solidFill>
                          <a:schemeClr val="accent5"/>
                        </a:solidFill>
                        <a:effectLs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29%</a:t>
                      </a:r>
                      <a:endParaRPr lang="en-GB" sz="1400" b="0" cap="none" spc="0" dirty="0">
                        <a:ln>
                          <a:noFill/>
                        </a:ln>
                        <a:solidFill>
                          <a:schemeClr val="accent5"/>
                        </a:solidFill>
                        <a:effectLst/>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5%</a:t>
                      </a:r>
                      <a:endParaRPr lang="en-GB" sz="1400" b="0" cap="none" spc="0" dirty="0">
                        <a:ln>
                          <a:noFill/>
                        </a:ln>
                        <a:solidFill>
                          <a:schemeClr val="accent5"/>
                        </a:solidFill>
                        <a:effectLst/>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23</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19</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GB" sz="1400" b="0" cap="none" spc="0" dirty="0" smtClean="0">
                          <a:ln>
                            <a:noFill/>
                          </a:ln>
                          <a:solidFill>
                            <a:schemeClr val="accent5"/>
                          </a:solidFill>
                          <a:effectLst/>
                        </a:rPr>
                        <a:t>42</a:t>
                      </a:r>
                      <a:endParaRPr lang="en-GB" sz="1400" b="0" cap="none" spc="0" dirty="0">
                        <a:ln>
                          <a:noFill/>
                        </a:ln>
                        <a:solidFill>
                          <a:schemeClr val="accent5"/>
                        </a:solidFill>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bl>
          </a:graphicData>
        </a:graphic>
      </p:graphicFrame>
      <p:sp>
        <p:nvSpPr>
          <p:cNvPr id="13" name="Oval 12"/>
          <p:cNvSpPr>
            <a:spLocks noChangeAspect="1"/>
          </p:cNvSpPr>
          <p:nvPr/>
        </p:nvSpPr>
        <p:spPr>
          <a:xfrm>
            <a:off x="3370343" y="1559948"/>
            <a:ext cx="237600" cy="237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20" name="Oval 19"/>
          <p:cNvSpPr>
            <a:spLocks noChangeAspect="1"/>
          </p:cNvSpPr>
          <p:nvPr/>
        </p:nvSpPr>
        <p:spPr>
          <a:xfrm>
            <a:off x="4246726" y="1436048"/>
            <a:ext cx="561600" cy="56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21" name="Oval 20"/>
          <p:cNvSpPr>
            <a:spLocks noChangeAspect="1"/>
          </p:cNvSpPr>
          <p:nvPr/>
        </p:nvSpPr>
        <p:spPr>
          <a:xfrm>
            <a:off x="3224543" y="2316697"/>
            <a:ext cx="529200" cy="52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22" name="Oval 21"/>
          <p:cNvSpPr>
            <a:spLocks noChangeAspect="1"/>
          </p:cNvSpPr>
          <p:nvPr/>
        </p:nvSpPr>
        <p:spPr>
          <a:xfrm>
            <a:off x="4295326" y="2316697"/>
            <a:ext cx="464400" cy="46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23" name="Oval 22"/>
          <p:cNvSpPr>
            <a:spLocks noChangeAspect="1"/>
          </p:cNvSpPr>
          <p:nvPr/>
        </p:nvSpPr>
        <p:spPr>
          <a:xfrm>
            <a:off x="4468548" y="3443214"/>
            <a:ext cx="54000" cy="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24" name="Oval 23"/>
          <p:cNvSpPr>
            <a:spLocks noChangeAspect="1"/>
          </p:cNvSpPr>
          <p:nvPr/>
        </p:nvSpPr>
        <p:spPr>
          <a:xfrm>
            <a:off x="3336159" y="3313614"/>
            <a:ext cx="313200" cy="31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GB" dirty="0"/>
          </a:p>
        </p:txBody>
      </p:sp>
      <p:sp>
        <p:nvSpPr>
          <p:cNvPr id="19" name="Rectangle 18"/>
          <p:cNvSpPr/>
          <p:nvPr/>
        </p:nvSpPr>
        <p:spPr>
          <a:xfrm>
            <a:off x="7360960" y="1678748"/>
            <a:ext cx="598206" cy="47062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26" name="Rectangle 25"/>
          <p:cNvSpPr/>
          <p:nvPr/>
        </p:nvSpPr>
        <p:spPr>
          <a:xfrm>
            <a:off x="7360960" y="2818797"/>
            <a:ext cx="598206" cy="194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27" name="Rectangle 26"/>
          <p:cNvSpPr/>
          <p:nvPr/>
        </p:nvSpPr>
        <p:spPr>
          <a:xfrm>
            <a:off x="7360960" y="3832961"/>
            <a:ext cx="598206" cy="468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28" name="Rectangle 27"/>
          <p:cNvSpPr/>
          <p:nvPr/>
        </p:nvSpPr>
        <p:spPr>
          <a:xfrm>
            <a:off x="6334043" y="3855848"/>
            <a:ext cx="598206" cy="14400"/>
          </a:xfrm>
          <a:prstGeom prst="rect">
            <a:avLst/>
          </a:prstGeom>
          <a:solidFill>
            <a:schemeClr val="tx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29" name="Rectangle 28"/>
          <p:cNvSpPr/>
          <p:nvPr/>
        </p:nvSpPr>
        <p:spPr>
          <a:xfrm>
            <a:off x="5298577" y="3853810"/>
            <a:ext cx="598206" cy="14400"/>
          </a:xfrm>
          <a:prstGeom prst="rect">
            <a:avLst/>
          </a:prstGeom>
          <a:solidFill>
            <a:schemeClr val="accent4">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30" name="Rectangle 29"/>
          <p:cNvSpPr/>
          <p:nvPr/>
        </p:nvSpPr>
        <p:spPr>
          <a:xfrm>
            <a:off x="6334043" y="2929895"/>
            <a:ext cx="598206" cy="82800"/>
          </a:xfrm>
          <a:prstGeom prst="rect">
            <a:avLst/>
          </a:prstGeom>
          <a:solidFill>
            <a:schemeClr val="tx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31" name="Rectangle 30"/>
          <p:cNvSpPr/>
          <p:nvPr/>
        </p:nvSpPr>
        <p:spPr>
          <a:xfrm>
            <a:off x="5268136" y="2912803"/>
            <a:ext cx="598206" cy="108000"/>
          </a:xfrm>
          <a:prstGeom prst="rect">
            <a:avLst/>
          </a:prstGeom>
          <a:solidFill>
            <a:schemeClr val="accent4">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32" name="Rectangle 31"/>
          <p:cNvSpPr/>
          <p:nvPr/>
        </p:nvSpPr>
        <p:spPr>
          <a:xfrm>
            <a:off x="5268136" y="1929334"/>
            <a:ext cx="598206" cy="198000"/>
          </a:xfrm>
          <a:prstGeom prst="rect">
            <a:avLst/>
          </a:prstGeom>
          <a:solidFill>
            <a:schemeClr val="accent4">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33" name="Rectangle 32"/>
          <p:cNvSpPr/>
          <p:nvPr/>
        </p:nvSpPr>
        <p:spPr>
          <a:xfrm>
            <a:off x="6334043" y="1818795"/>
            <a:ext cx="598206" cy="327600"/>
          </a:xfrm>
          <a:prstGeom prst="rect">
            <a:avLst/>
          </a:prstGeom>
          <a:solidFill>
            <a:schemeClr val="tx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1420" tIns="45709" rIns="91420" bIns="45709" rtlCol="0" anchor="ctr"/>
          <a:lstStyle/>
          <a:p>
            <a:pPr algn="ctr"/>
            <a:endParaRPr lang="en-GB" dirty="0"/>
          </a:p>
        </p:txBody>
      </p:sp>
      <p:sp>
        <p:nvSpPr>
          <p:cNvPr id="25" name="Text Placeholder 2"/>
          <p:cNvSpPr txBox="1">
            <a:spLocks/>
          </p:cNvSpPr>
          <p:nvPr/>
        </p:nvSpPr>
        <p:spPr>
          <a:xfrm>
            <a:off x="2021522" y="4141008"/>
            <a:ext cx="5787164" cy="563779"/>
          </a:xfrm>
          <a:prstGeom prst="rect">
            <a:avLst/>
          </a:prstGeom>
        </p:spPr>
        <p:txBody>
          <a:bodyPr lIns="77907" tIns="38953" rIns="77907" bIns="38953"/>
          <a:lstStyle/>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smtClean="0"/>
              <a:t>Wealth is unevenly distributed</a:t>
            </a:r>
          </a:p>
          <a:p>
            <a:pPr marL="667172" lvl="1" indent="-285750" defTabSz="757434" fontAlgn="base">
              <a:spcBef>
                <a:spcPct val="20000"/>
              </a:spcBef>
              <a:spcAft>
                <a:spcPct val="0"/>
              </a:spcAft>
              <a:buClr>
                <a:srgbClr val="8031A7"/>
              </a:buClr>
              <a:buFont typeface="Wingdings" panose="05000000000000000000" pitchFamily="2" charset="2"/>
              <a:buChar char="Ø"/>
              <a:defRPr/>
            </a:pPr>
            <a:r>
              <a:rPr lang="en-GB" sz="1600" kern="0" dirty="0" smtClean="0"/>
              <a:t>Segmentation is critical to understanding outcomes</a:t>
            </a:r>
            <a:endParaRPr lang="en-GB" sz="1600" kern="0" dirty="0"/>
          </a:p>
          <a:p>
            <a:pPr marL="381423" lvl="1" defTabSz="757434" fontAlgn="base">
              <a:spcBef>
                <a:spcPct val="20000"/>
              </a:spcBef>
              <a:spcAft>
                <a:spcPct val="0"/>
              </a:spcAft>
              <a:buClr>
                <a:schemeClr val="accent4"/>
              </a:buClr>
              <a:defRPr/>
            </a:pPr>
            <a:endParaRPr lang="en-GB" sz="1400" kern="0" dirty="0"/>
          </a:p>
          <a:p>
            <a:pPr marL="742781" lvl="1" indent="-285685" defTabSz="757434" fontAlgn="base">
              <a:spcBef>
                <a:spcPct val="20000"/>
              </a:spcBef>
              <a:spcAft>
                <a:spcPct val="0"/>
              </a:spcAft>
              <a:buFont typeface="Wingdings" panose="05000000000000000000" pitchFamily="2" charset="2"/>
              <a:buChar char="Ø"/>
              <a:defRPr/>
            </a:pPr>
            <a:endParaRPr lang="en-GB" sz="1400" b="1" kern="0" dirty="0">
              <a:solidFill>
                <a:srgbClr val="5F5F5F"/>
              </a:solidFill>
              <a:latin typeface="+mj-lt"/>
            </a:endParaRPr>
          </a:p>
          <a:p>
            <a:pPr marL="378717" lvl="1" indent="-189357" defTabSz="757434" fontAlgn="base">
              <a:spcBef>
                <a:spcPts val="17"/>
              </a:spcBef>
              <a:spcAft>
                <a:spcPct val="0"/>
              </a:spcAft>
              <a:buClr>
                <a:srgbClr val="FF5C39"/>
              </a:buClr>
              <a:buSzPct val="100000"/>
              <a:buFont typeface=""/>
              <a:buChar char="•"/>
              <a:defRPr/>
            </a:pPr>
            <a:endParaRPr lang="en-GB" sz="1400" kern="0" dirty="0">
              <a:solidFill>
                <a:srgbClr val="5F5F5F"/>
              </a:solidFill>
              <a:latin typeface="Georgia"/>
            </a:endParaRPr>
          </a:p>
        </p:txBody>
      </p:sp>
    </p:spTree>
    <p:extLst>
      <p:ext uri="{BB962C8B-B14F-4D97-AF65-F5344CB8AC3E}">
        <p14:creationId xmlns:p14="http://schemas.microsoft.com/office/powerpoint/2010/main" val="2808619351"/>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595700030"/>
              </p:ext>
            </p:extLst>
          </p:nvPr>
        </p:nvGraphicFramePr>
        <p:xfrm>
          <a:off x="665769" y="831920"/>
          <a:ext cx="7717309" cy="2395261"/>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21"/>
          <p:cNvSpPr>
            <a:spLocks noGrp="1"/>
          </p:cNvSpPr>
          <p:nvPr>
            <p:ph type="title"/>
          </p:nvPr>
        </p:nvSpPr>
        <p:spPr/>
        <p:txBody>
          <a:bodyPr/>
          <a:lstStyle/>
          <a:p>
            <a:r>
              <a:rPr lang="en-GB" kern="0" dirty="0" smtClean="0">
                <a:latin typeface="+mn-lt"/>
                <a:cs typeface="Arial"/>
              </a:rPr>
              <a:t>CUSTomer trends – 4 key stages for pensions</a:t>
            </a:r>
            <a:endParaRPr lang="en-GB" dirty="0">
              <a:latin typeface="+mn-lt"/>
            </a:endParaRPr>
          </a:p>
        </p:txBody>
      </p:sp>
      <p:sp>
        <p:nvSpPr>
          <p:cNvPr id="2" name="Slide Number Placeholder 1"/>
          <p:cNvSpPr>
            <a:spLocks noGrp="1"/>
          </p:cNvSpPr>
          <p:nvPr>
            <p:ph type="sldNum" sz="quarter" idx="12"/>
          </p:nvPr>
        </p:nvSpPr>
        <p:spPr/>
        <p:txBody>
          <a:bodyPr/>
          <a:lstStyle/>
          <a:p>
            <a:fld id="{CB8327D9-7E90-439A-868A-1BBFE9AB58D1}" type="slidenum">
              <a:rPr lang="en-GB" smtClean="0"/>
              <a:pPr/>
              <a:t>9</a:t>
            </a:fld>
            <a:endParaRPr lang="en-GB" dirty="0"/>
          </a:p>
        </p:txBody>
      </p:sp>
      <p:cxnSp>
        <p:nvCxnSpPr>
          <p:cNvPr id="27" name="Straight Arrow Connector 26"/>
          <p:cNvCxnSpPr/>
          <p:nvPr/>
        </p:nvCxnSpPr>
        <p:spPr>
          <a:xfrm flipV="1">
            <a:off x="926617" y="1223159"/>
            <a:ext cx="0" cy="3089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81055" y="3302245"/>
            <a:ext cx="8101165" cy="914400"/>
            <a:chOff x="831152" y="3694050"/>
            <a:chExt cx="8101165" cy="914400"/>
          </a:xfrm>
        </p:grpSpPr>
        <p:grpSp>
          <p:nvGrpSpPr>
            <p:cNvPr id="60" name="Group 51"/>
            <p:cNvGrpSpPr/>
            <p:nvPr/>
          </p:nvGrpSpPr>
          <p:grpSpPr>
            <a:xfrm>
              <a:off x="834879" y="3694050"/>
              <a:ext cx="8097438" cy="914400"/>
              <a:chOff x="972000" y="2026508"/>
              <a:chExt cx="8097438" cy="914400"/>
            </a:xfrm>
          </p:grpSpPr>
          <p:sp>
            <p:nvSpPr>
              <p:cNvPr id="62" name="Rectangle 61"/>
              <p:cNvSpPr/>
              <p:nvPr/>
            </p:nvSpPr>
            <p:spPr>
              <a:xfrm>
                <a:off x="972000" y="2026508"/>
                <a:ext cx="8064000" cy="9144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1116000" y="2026508"/>
                <a:ext cx="1556951" cy="523220"/>
              </a:xfrm>
              <a:prstGeom prst="rect">
                <a:avLst/>
              </a:prstGeom>
            </p:spPr>
            <p:txBody>
              <a:bodyPr wrap="square">
                <a:spAutoFit/>
              </a:bodyPr>
              <a:lstStyle/>
              <a:p>
                <a:pPr algn="ctr"/>
                <a:r>
                  <a:rPr lang="en-US" sz="1400" dirty="0">
                    <a:solidFill>
                      <a:srgbClr val="5C217A"/>
                    </a:solidFill>
                    <a:latin typeface="Georgia" pitchFamily="18" charset="0"/>
                  </a:rPr>
                  <a:t>STAGE 1</a:t>
                </a:r>
                <a:endParaRPr lang="en-GB" sz="1400" dirty="0">
                  <a:solidFill>
                    <a:srgbClr val="5C217A"/>
                  </a:solidFill>
                  <a:latin typeface="Georgia" pitchFamily="18" charset="0"/>
                </a:endParaRPr>
              </a:p>
              <a:p>
                <a:pPr algn="ctr"/>
                <a:r>
                  <a:rPr lang="en-GB" sz="1400" dirty="0">
                    <a:solidFill>
                      <a:srgbClr val="5C217A"/>
                    </a:solidFill>
                    <a:latin typeface="Georgia" pitchFamily="18" charset="0"/>
                  </a:rPr>
                  <a:t>Start Saving</a:t>
                </a:r>
              </a:p>
            </p:txBody>
          </p:sp>
          <p:sp>
            <p:nvSpPr>
              <p:cNvPr id="64" name="Rectangle 63"/>
              <p:cNvSpPr/>
              <p:nvPr/>
            </p:nvSpPr>
            <p:spPr>
              <a:xfrm>
                <a:off x="3168000" y="2026508"/>
                <a:ext cx="1556951" cy="523220"/>
              </a:xfrm>
              <a:prstGeom prst="rect">
                <a:avLst/>
              </a:prstGeom>
            </p:spPr>
            <p:txBody>
              <a:bodyPr wrap="square">
                <a:spAutoFit/>
              </a:bodyPr>
              <a:lstStyle/>
              <a:p>
                <a:pPr algn="ctr"/>
                <a:r>
                  <a:rPr lang="en-US" sz="1400" dirty="0">
                    <a:solidFill>
                      <a:srgbClr val="5C217A"/>
                    </a:solidFill>
                    <a:latin typeface="Georgia" pitchFamily="18" charset="0"/>
                  </a:rPr>
                  <a:t>STAGE 2</a:t>
                </a:r>
                <a:endParaRPr lang="en-GB" sz="1400" dirty="0">
                  <a:solidFill>
                    <a:srgbClr val="5C217A"/>
                  </a:solidFill>
                  <a:latin typeface="Georgia" pitchFamily="18" charset="0"/>
                </a:endParaRPr>
              </a:p>
              <a:p>
                <a:pPr algn="ctr"/>
                <a:r>
                  <a:rPr lang="en-GB" sz="1400" dirty="0">
                    <a:solidFill>
                      <a:srgbClr val="5C217A"/>
                    </a:solidFill>
                    <a:latin typeface="Georgia" pitchFamily="18" charset="0"/>
                  </a:rPr>
                  <a:t>Take Stock</a:t>
                </a:r>
              </a:p>
            </p:txBody>
          </p:sp>
          <p:sp>
            <p:nvSpPr>
              <p:cNvPr id="65" name="Rectangle 64"/>
              <p:cNvSpPr/>
              <p:nvPr/>
            </p:nvSpPr>
            <p:spPr>
              <a:xfrm>
                <a:off x="5112000" y="2026508"/>
                <a:ext cx="1869438" cy="523220"/>
              </a:xfrm>
              <a:prstGeom prst="rect">
                <a:avLst/>
              </a:prstGeom>
            </p:spPr>
            <p:txBody>
              <a:bodyPr wrap="square">
                <a:spAutoFit/>
              </a:bodyPr>
              <a:lstStyle/>
              <a:p>
                <a:pPr algn="ctr"/>
                <a:r>
                  <a:rPr lang="en-US" sz="1400" dirty="0">
                    <a:solidFill>
                      <a:srgbClr val="5C217A"/>
                    </a:solidFill>
                    <a:latin typeface="Georgia" pitchFamily="18" charset="0"/>
                  </a:rPr>
                  <a:t>STAGE 3</a:t>
                </a:r>
                <a:endParaRPr lang="en-GB" sz="1400" dirty="0">
                  <a:solidFill>
                    <a:srgbClr val="5C217A"/>
                  </a:solidFill>
                  <a:latin typeface="Georgia" pitchFamily="18" charset="0"/>
                </a:endParaRPr>
              </a:p>
              <a:p>
                <a:pPr algn="ctr"/>
                <a:r>
                  <a:rPr lang="en-GB" sz="1400" dirty="0">
                    <a:solidFill>
                      <a:srgbClr val="5C217A"/>
                    </a:solidFill>
                    <a:latin typeface="Georgia" pitchFamily="18" charset="0"/>
                  </a:rPr>
                  <a:t>Retirement</a:t>
                </a:r>
              </a:p>
            </p:txBody>
          </p:sp>
          <p:sp>
            <p:nvSpPr>
              <p:cNvPr id="66" name="Rectangle 65"/>
              <p:cNvSpPr/>
              <p:nvPr/>
            </p:nvSpPr>
            <p:spPr>
              <a:xfrm>
                <a:off x="7200000" y="2026508"/>
                <a:ext cx="1869438" cy="523220"/>
              </a:xfrm>
              <a:prstGeom prst="rect">
                <a:avLst/>
              </a:prstGeom>
            </p:spPr>
            <p:txBody>
              <a:bodyPr wrap="square">
                <a:spAutoFit/>
              </a:bodyPr>
              <a:lstStyle/>
              <a:p>
                <a:pPr algn="ctr"/>
                <a:r>
                  <a:rPr lang="en-US" sz="1400" dirty="0">
                    <a:solidFill>
                      <a:srgbClr val="5C217A"/>
                    </a:solidFill>
                    <a:latin typeface="Georgia" pitchFamily="18" charset="0"/>
                  </a:rPr>
                  <a:t>STAGE 4</a:t>
                </a:r>
                <a:endParaRPr lang="en-GB" sz="1400" dirty="0">
                  <a:solidFill>
                    <a:srgbClr val="5C217A"/>
                  </a:solidFill>
                  <a:latin typeface="Georgia" pitchFamily="18" charset="0"/>
                </a:endParaRPr>
              </a:p>
              <a:p>
                <a:pPr algn="ctr"/>
                <a:r>
                  <a:rPr lang="en-GB" sz="1400" dirty="0">
                    <a:solidFill>
                      <a:srgbClr val="5C217A"/>
                    </a:solidFill>
                    <a:latin typeface="Georgia" pitchFamily="18" charset="0"/>
                  </a:rPr>
                  <a:t>Late Retirement</a:t>
                </a:r>
              </a:p>
            </p:txBody>
          </p:sp>
        </p:grpSp>
        <p:sp>
          <p:nvSpPr>
            <p:cNvPr id="61" name="TextBox 60"/>
            <p:cNvSpPr txBox="1"/>
            <p:nvPr/>
          </p:nvSpPr>
          <p:spPr>
            <a:xfrm>
              <a:off x="831152" y="4232686"/>
              <a:ext cx="8061959" cy="375764"/>
            </a:xfrm>
            <a:prstGeom prst="rect">
              <a:avLst/>
            </a:prstGeom>
            <a:solidFill>
              <a:srgbClr val="5C217A"/>
            </a:solidFill>
          </p:spPr>
          <p:txBody>
            <a:bodyPr wrap="none" lIns="0" tIns="0" rIns="0" bIns="0" rtlCol="0" anchor="ctr">
              <a:noAutofit/>
            </a:bodyPr>
            <a:lstStyle/>
            <a:p>
              <a:pPr algn="ctr"/>
              <a:r>
                <a:rPr lang="en-GB" sz="2000" dirty="0">
                  <a:solidFill>
                    <a:schemeClr val="bg1"/>
                  </a:solidFill>
                </a:rPr>
                <a:t>Lifetime  Pensions</a:t>
              </a:r>
            </a:p>
          </p:txBody>
        </p:sp>
      </p:grpSp>
      <p:grpSp>
        <p:nvGrpSpPr>
          <p:cNvPr id="47" name="Group 46"/>
          <p:cNvGrpSpPr/>
          <p:nvPr/>
        </p:nvGrpSpPr>
        <p:grpSpPr>
          <a:xfrm>
            <a:off x="589815" y="2953014"/>
            <a:ext cx="8066587" cy="580293"/>
            <a:chOff x="904142" y="2965942"/>
            <a:chExt cx="8239857" cy="773724"/>
          </a:xfrm>
        </p:grpSpPr>
        <p:grpSp>
          <p:nvGrpSpPr>
            <p:cNvPr id="46" name="Group 45"/>
            <p:cNvGrpSpPr/>
            <p:nvPr/>
          </p:nvGrpSpPr>
          <p:grpSpPr>
            <a:xfrm>
              <a:off x="904142" y="2965942"/>
              <a:ext cx="8239857" cy="773724"/>
              <a:chOff x="904142" y="2965942"/>
              <a:chExt cx="8239857" cy="773724"/>
            </a:xfrm>
          </p:grpSpPr>
          <p:pic>
            <p:nvPicPr>
              <p:cNvPr id="19" name="Picture 18" descr="Gradient.jpg"/>
              <p:cNvPicPr>
                <a:picLocks noChangeAspect="1"/>
              </p:cNvPicPr>
              <p:nvPr/>
            </p:nvPicPr>
            <p:blipFill>
              <a:blip r:embed="rId4"/>
              <a:srcRect t="55106" b="38085"/>
              <a:stretch>
                <a:fillRect/>
              </a:stretch>
            </p:blipFill>
            <p:spPr>
              <a:xfrm>
                <a:off x="904142" y="3118342"/>
                <a:ext cx="8239857" cy="304800"/>
              </a:xfrm>
              <a:prstGeom prst="rect">
                <a:avLst/>
              </a:prstGeom>
            </p:spPr>
          </p:pic>
          <p:cxnSp>
            <p:nvCxnSpPr>
              <p:cNvPr id="34" name="Straight Connector 33"/>
              <p:cNvCxnSpPr/>
              <p:nvPr/>
            </p:nvCxnSpPr>
            <p:spPr>
              <a:xfrm>
                <a:off x="2368061" y="2965942"/>
                <a:ext cx="0" cy="76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91233" y="2965942"/>
                <a:ext cx="0" cy="76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97968" y="2977666"/>
                <a:ext cx="0" cy="76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060254" y="3130065"/>
              <a:ext cx="914400" cy="281353"/>
            </a:xfrm>
            <a:prstGeom prst="rect">
              <a:avLst/>
            </a:prstGeom>
            <a:noFill/>
          </p:spPr>
          <p:txBody>
            <a:bodyPr wrap="none" lIns="0" tIns="0" rIns="0" bIns="0" rtlCol="0" anchor="ctr">
              <a:noAutofit/>
            </a:bodyPr>
            <a:lstStyle/>
            <a:p>
              <a:pPr algn="ctr"/>
              <a:r>
                <a:rPr lang="en-GB" sz="1400" dirty="0">
                  <a:solidFill>
                    <a:schemeClr val="accent5"/>
                  </a:solidFill>
                </a:rPr>
                <a:t>AGE 25</a:t>
              </a:r>
            </a:p>
          </p:txBody>
        </p:sp>
        <p:sp>
          <p:nvSpPr>
            <p:cNvPr id="32" name="Rectangle 31"/>
            <p:cNvSpPr/>
            <p:nvPr/>
          </p:nvSpPr>
          <p:spPr>
            <a:xfrm>
              <a:off x="8250806" y="3065554"/>
              <a:ext cx="893193" cy="410369"/>
            </a:xfrm>
            <a:prstGeom prst="rect">
              <a:avLst/>
            </a:prstGeom>
          </p:spPr>
          <p:txBody>
            <a:bodyPr wrap="none" anchor="ctr">
              <a:spAutoFit/>
            </a:bodyPr>
            <a:lstStyle/>
            <a:p>
              <a:pPr lvl="0" algn="ctr"/>
              <a:r>
                <a:rPr lang="en-GB" sz="1400" dirty="0">
                  <a:solidFill>
                    <a:schemeClr val="accent5"/>
                  </a:solidFill>
                </a:rPr>
                <a:t>AGE 100</a:t>
              </a:r>
            </a:p>
          </p:txBody>
        </p:sp>
      </p:grpSp>
    </p:spTree>
    <p:extLst>
      <p:ext uri="{BB962C8B-B14F-4D97-AF65-F5344CB8AC3E}">
        <p14:creationId xmlns:p14="http://schemas.microsoft.com/office/powerpoint/2010/main" val="68524284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75ff5288522d8b2a47fbff622c3abc8a81aab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LIDESTYLE" val="CoverPag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GENSWF_SLIDE_TITLE" val="Governed Range – benefits"/>
  <p:tag name="ISPRING_SLIDE_INDENT_LEVEL" val="0"/>
  <p:tag name="ISPRING_CUSTOM_TIMING_USED" val="0"/>
  <p:tag name="ISPRING_AUDIO_BITRATE" val="0"/>
  <p:tag name="ISPRING_PRESENTER_ID" val="{99AA96EE-0E9D-40F9-8D08-6F51D695D3A7}"/>
  <p:tag name="GENSWF_ADVANCE_TIME" val="19.51"/>
  <p:tag name="ISPRING_RESOURCE_AUDIO" val="Audio Track-28.wav"/>
  <p:tag name="ISPRING_AUDIO_FULL_PATH" val="I:\TUES\Individual GP presentation\the science beneath the surface external version\audio\Audio Track-28.wav"/>
  <p:tag name="ISPRING_AUDIO_RELATIVE_PATH" val="the science beneath the surface external version\audio\Audio Track-28.wav"/>
</p:tagLst>
</file>

<file path=ppt/theme/theme1.xml><?xml version="1.0" encoding="utf-8"?>
<a:theme xmlns:a="http://schemas.openxmlformats.org/drawingml/2006/main" name="RLG PowerPoint template 4x3 v8">
  <a:themeElements>
    <a:clrScheme name="RLG">
      <a:dk1>
        <a:srgbClr val="8031A7"/>
      </a:dk1>
      <a:lt1>
        <a:sysClr val="window" lastClr="FFFFFF"/>
      </a:lt1>
      <a:dk2>
        <a:srgbClr val="5F5F5F"/>
      </a:dk2>
      <a:lt2>
        <a:srgbClr val="ECECEC"/>
      </a:lt2>
      <a:accent1>
        <a:srgbClr val="8031A7"/>
      </a:accent1>
      <a:accent2>
        <a:srgbClr val="BF98D3"/>
      </a:accent2>
      <a:accent3>
        <a:srgbClr val="FF5C39"/>
      </a:accent3>
      <a:accent4>
        <a:srgbClr val="FFAD9C"/>
      </a:accent4>
      <a:accent5>
        <a:srgbClr val="000000"/>
      </a:accent5>
      <a:accent6>
        <a:srgbClr val="808080"/>
      </a:accent6>
      <a:hlink>
        <a:srgbClr val="0000FF"/>
      </a:hlink>
      <a:folHlink>
        <a:srgbClr val="800080"/>
      </a:folHlink>
    </a:clrScheme>
    <a:fontScheme name="RLG">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RLG PowerPoint template 4x3 v8</Template>
  <TotalTime>8453</TotalTime>
  <Words>2195</Words>
  <Application>Microsoft Office PowerPoint</Application>
  <PresentationFormat>On-screen Show (16:9)</PresentationFormat>
  <Paragraphs>333</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RLG PowerPoint template 4x3 v8</vt:lpstr>
      <vt:lpstr>think-cell Slide</vt:lpstr>
      <vt:lpstr>PowerPoint Presentation</vt:lpstr>
      <vt:lpstr>PowerPoint Presentation</vt:lpstr>
      <vt:lpstr>Impact of the budget on the retirement market</vt:lpstr>
      <vt:lpstr>Budget Proposals for dc pensions</vt:lpstr>
      <vt:lpstr>Initial impact of budget changes</vt:lpstr>
      <vt:lpstr>CUSTOMER TRENDS – UK POPulation 65+</vt:lpstr>
      <vt:lpstr>CUSTOMER TRENDs – healthy expectations </vt:lpstr>
      <vt:lpstr>Customer TRENDS - segmentation</vt:lpstr>
      <vt:lpstr>CUSTomer trends – 4 key stages for pensions</vt:lpstr>
      <vt:lpstr>Making decisions - Consumers lack Confidence </vt:lpstr>
      <vt:lpstr>MAKING Decisions – risks at retirement</vt:lpstr>
      <vt:lpstr>Making decisions - Typical Product choices</vt:lpstr>
      <vt:lpstr>Making decisions – annuities seem a poor investment</vt:lpstr>
      <vt:lpstr>Making decisions –annuities as insurance product</vt:lpstr>
      <vt:lpstr>Making decisions - Inflation the thief that keeps on taking</vt:lpstr>
      <vt:lpstr>MAKing decisions - Equities tackle inflation over long term</vt:lpstr>
      <vt:lpstr>Making decisions - Investment strategies</vt:lpstr>
      <vt:lpstr>Making decisions – combining drawdown &amp; annuities</vt:lpstr>
      <vt:lpstr>Customers – How do we help them?</vt:lpstr>
      <vt:lpstr>Moving forward</vt:lpstr>
      <vt:lpstr>PowerPoint Presentation</vt:lpstr>
    </vt:vector>
  </TitlesOfParts>
  <Company>Royal London Asset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Moretti, Giulia</dc:creator>
  <cp:lastModifiedBy>Windows User</cp:lastModifiedBy>
  <cp:revision>365</cp:revision>
  <cp:lastPrinted>2014-10-14T13:25:38Z</cp:lastPrinted>
  <dcterms:created xsi:type="dcterms:W3CDTF">2014-07-25T09:59:42Z</dcterms:created>
  <dcterms:modified xsi:type="dcterms:W3CDTF">2014-10-14T13:35:23Z</dcterms:modified>
</cp:coreProperties>
</file>